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40" r:id="rId3"/>
    <p:sldId id="280" r:id="rId4"/>
    <p:sldId id="341" r:id="rId5"/>
    <p:sldId id="370" r:id="rId6"/>
    <p:sldId id="343" r:id="rId7"/>
    <p:sldId id="260" r:id="rId8"/>
    <p:sldId id="348" r:id="rId9"/>
    <p:sldId id="349" r:id="rId10"/>
    <p:sldId id="359" r:id="rId11"/>
    <p:sldId id="296" r:id="rId12"/>
    <p:sldId id="352" r:id="rId13"/>
    <p:sldId id="351" r:id="rId14"/>
    <p:sldId id="372" r:id="rId15"/>
    <p:sldId id="369" r:id="rId16"/>
    <p:sldId id="353" r:id="rId17"/>
    <p:sldId id="354" r:id="rId18"/>
    <p:sldId id="355" r:id="rId19"/>
    <p:sldId id="356" r:id="rId20"/>
    <p:sldId id="357" r:id="rId21"/>
    <p:sldId id="360" r:id="rId22"/>
    <p:sldId id="358" r:id="rId23"/>
    <p:sldId id="298" r:id="rId24"/>
    <p:sldId id="361" r:id="rId25"/>
    <p:sldId id="371" r:id="rId26"/>
    <p:sldId id="362" r:id="rId27"/>
    <p:sldId id="363" r:id="rId28"/>
    <p:sldId id="364" r:id="rId29"/>
    <p:sldId id="274" r:id="rId30"/>
    <p:sldId id="365" r:id="rId31"/>
    <p:sldId id="366"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FFDB"/>
    <a:srgbClr val="A7FFCF"/>
    <a:srgbClr val="6B766F"/>
    <a:srgbClr val="A7B3AC"/>
    <a:srgbClr val="0530E9"/>
    <a:srgbClr val="CC0000"/>
    <a:srgbClr val="E0AF34"/>
    <a:srgbClr val="89E0FF"/>
    <a:srgbClr val="EED492"/>
    <a:srgbClr val="9E5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339" autoAdjust="0"/>
  </p:normalViewPr>
  <p:slideViewPr>
    <p:cSldViewPr>
      <p:cViewPr varScale="1">
        <p:scale>
          <a:sx n="97" d="100"/>
          <a:sy n="97" d="100"/>
        </p:scale>
        <p:origin x="108" y="378"/>
      </p:cViewPr>
      <p:guideLst>
        <p:guide orient="horz" pos="2160"/>
        <p:guide pos="3840"/>
      </p:guideLst>
    </p:cSldViewPr>
  </p:slideViewPr>
  <p:notesTextViewPr>
    <p:cViewPr>
      <p:scale>
        <a:sx n="3" d="2"/>
        <a:sy n="3" d="2"/>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0EAE7-1D8C-49A9-B7DE-5A617A39F83B}" type="datetimeFigureOut">
              <a:rPr lang="en-AU" smtClean="0"/>
              <a:t>17/01/2022</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ED891-C2B5-48BD-A4D2-4E61D404A2BC}" type="slidenum">
              <a:rPr lang="en-AU" smtClean="0"/>
              <a:t>‹#›</a:t>
            </a:fld>
            <a:endParaRPr lang="en-AU"/>
          </a:p>
        </p:txBody>
      </p:sp>
    </p:spTree>
    <p:extLst>
      <p:ext uri="{BB962C8B-B14F-4D97-AF65-F5344CB8AC3E}">
        <p14:creationId xmlns:p14="http://schemas.microsoft.com/office/powerpoint/2010/main" val="76559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61ED891-C2B5-48BD-A4D2-4E61D404A2BC}" type="slidenum">
              <a:rPr lang="en-AU" smtClean="0"/>
              <a:t>1</a:t>
            </a:fld>
            <a:endParaRPr lang="en-AU"/>
          </a:p>
        </p:txBody>
      </p:sp>
    </p:spTree>
    <p:extLst>
      <p:ext uri="{BB962C8B-B14F-4D97-AF65-F5344CB8AC3E}">
        <p14:creationId xmlns:p14="http://schemas.microsoft.com/office/powerpoint/2010/main" val="309841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224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7923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7172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8990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011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9917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1ED891-C2B5-48BD-A4D2-4E61D404A2BC}" type="slidenum">
              <a:rPr lang="en-AU" smtClean="0"/>
              <a:t>20</a:t>
            </a:fld>
            <a:endParaRPr lang="en-AU"/>
          </a:p>
        </p:txBody>
      </p:sp>
    </p:spTree>
    <p:extLst>
      <p:ext uri="{BB962C8B-B14F-4D97-AF65-F5344CB8AC3E}">
        <p14:creationId xmlns:p14="http://schemas.microsoft.com/office/powerpoint/2010/main" val="317670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1ED891-C2B5-48BD-A4D2-4E61D404A2BC}" type="slidenum">
              <a:rPr lang="en-AU" smtClean="0"/>
              <a:t>29</a:t>
            </a:fld>
            <a:endParaRPr lang="en-AU"/>
          </a:p>
        </p:txBody>
      </p:sp>
    </p:spTree>
    <p:extLst>
      <p:ext uri="{BB962C8B-B14F-4D97-AF65-F5344CB8AC3E}">
        <p14:creationId xmlns:p14="http://schemas.microsoft.com/office/powerpoint/2010/main" val="18857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3"/>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03CD5E-8B4C-45C3-91DB-4E945457B08E}" type="datetimeFigureOut">
              <a:rPr lang="en-AU" smtClean="0"/>
              <a:t>17/01/2022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E0606-9006-41A4-9EB9-2D3D6CDB82A0}" type="slidenum">
              <a:rPr lang="en-AU" smtClean="0"/>
              <a:t>‹#›</a:t>
            </a:fld>
            <a:endParaRPr lang="en-AU"/>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03CD5E-8B4C-45C3-91DB-4E945457B08E}" type="datetimeFigureOut">
              <a:rPr lang="en-AU" smtClean="0"/>
              <a:t>17/01/2022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E0606-9006-41A4-9EB9-2D3D6CDB82A0}"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3CD5E-8B4C-45C3-91DB-4E945457B08E}" type="datetimeFigureOut">
              <a:rPr lang="en-AU" smtClean="0"/>
              <a:t>17/01/2022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E0606-9006-41A4-9EB9-2D3D6CDB82A0}" type="slidenum">
              <a:rPr lang="en-AU" smtClean="0"/>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6889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03CD5E-8B4C-45C3-91DB-4E945457B08E}" type="datetimeFigureOut">
              <a:rPr lang="en-AU" smtClean="0"/>
              <a:t>17/01/2022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E0606-9006-41A4-9EB9-2D3D6CDB82A0}"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7"/>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3CD5E-8B4C-45C3-91DB-4E945457B08E}" type="datetimeFigureOut">
              <a:rPr lang="en-AU" smtClean="0"/>
              <a:t>17/01/2022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E0606-9006-41A4-9EB9-2D3D6CDB82A0}" type="slidenum">
              <a:rPr lang="en-AU" smtClean="0"/>
              <a:t>‹#›</a:t>
            </a:fld>
            <a:endParaRPr lang="en-AU"/>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3CD5E-8B4C-45C3-91DB-4E945457B08E}" type="datetimeFigureOut">
              <a:rPr lang="en-AU" smtClean="0"/>
              <a:t>17/01/2022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1E0606-9006-41A4-9EB9-2D3D6CDB82A0}"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03CD5E-8B4C-45C3-91DB-4E945457B08E}" type="datetimeFigureOut">
              <a:rPr lang="en-AU" smtClean="0"/>
              <a:t>17/01/2022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21E0606-9006-41A4-9EB9-2D3D6CDB82A0}" type="slidenum">
              <a:rPr lang="en-AU" smtClean="0"/>
              <a:t>‹#›</a:t>
            </a:fld>
            <a:endParaRPr lang="en-AU"/>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03CD5E-8B4C-45C3-91DB-4E945457B08E}" type="datetimeFigureOut">
              <a:rPr lang="en-AU" smtClean="0"/>
              <a:t>17/01/2022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21E0606-9006-41A4-9EB9-2D3D6CDB82A0}"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3CD5E-8B4C-45C3-91DB-4E945457B08E}" type="datetimeFigureOut">
              <a:rPr lang="en-AU" smtClean="0"/>
              <a:t>17/01/2022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1E0606-9006-41A4-9EB9-2D3D6CDB82A0}"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5"/>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3CD5E-8B4C-45C3-91DB-4E945457B08E}" type="datetimeFigureOut">
              <a:rPr lang="en-AU" smtClean="0"/>
              <a:t>17/01/2022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1E0606-9006-41A4-9EB9-2D3D6CDB82A0}" type="slidenum">
              <a:rPr lang="en-AU" smtClean="0"/>
              <a:t>‹#›</a:t>
            </a:fld>
            <a:endParaRPr lang="en-AU"/>
          </a:p>
        </p:txBody>
      </p:sp>
      <p:cxnSp>
        <p:nvCxnSpPr>
          <p:cNvPr id="9" name="Straight Connector 8"/>
          <p:cNvCxnSpPr/>
          <p:nvPr/>
        </p:nvCxnSpPr>
        <p:spPr>
          <a:xfrm rot="5400000">
            <a:off x="912152" y="3579943"/>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3CD5E-8B4C-45C3-91DB-4E945457B08E}" type="datetimeFigureOut">
              <a:rPr lang="en-AU" smtClean="0"/>
              <a:t>17/01/2022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1E0606-9006-41A4-9EB9-2D3D6CDB82A0}"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E603CD5E-8B4C-45C3-91DB-4E945457B08E}" type="datetimeFigureOut">
              <a:rPr lang="en-AU" smtClean="0"/>
              <a:t>17/01/2022</a:t>
            </a:fld>
            <a:endParaRPr lang="en-AU"/>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AU"/>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F21E0606-9006-41A4-9EB9-2D3D6CDB82A0}"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20688"/>
            <a:ext cx="7772400" cy="1752600"/>
          </a:xfrm>
        </p:spPr>
        <p:txBody>
          <a:bodyPr/>
          <a:lstStyle/>
          <a:p>
            <a:r>
              <a:rPr lang="en-AU" dirty="0"/>
              <a:t>RoboCup Junior Victoria</a:t>
            </a:r>
          </a:p>
        </p:txBody>
      </p:sp>
      <p:sp>
        <p:nvSpPr>
          <p:cNvPr id="6" name="Subtitle 2">
            <a:extLst>
              <a:ext uri="{FF2B5EF4-FFF2-40B4-BE49-F238E27FC236}">
                <a16:creationId xmlns:a16="http://schemas.microsoft.com/office/drawing/2014/main" id="{3BA59315-08F5-4B14-A873-8742ED880C0F}"/>
              </a:ext>
            </a:extLst>
          </p:cNvPr>
          <p:cNvSpPr>
            <a:spLocks noGrp="1"/>
          </p:cNvSpPr>
          <p:nvPr>
            <p:ph type="subTitle" idx="1"/>
          </p:nvPr>
        </p:nvSpPr>
        <p:spPr>
          <a:xfrm>
            <a:off x="2209800" y="3505200"/>
            <a:ext cx="7918648" cy="1752600"/>
          </a:xfrm>
        </p:spPr>
        <p:txBody>
          <a:bodyPr>
            <a:normAutofit/>
          </a:bodyPr>
          <a:lstStyle/>
          <a:p>
            <a:r>
              <a:rPr lang="en-AU" sz="4400" b="1" dirty="0"/>
              <a:t>Programming Spike Prime</a:t>
            </a:r>
          </a:p>
          <a:p>
            <a:pPr marL="571500" indent="-571500">
              <a:buFont typeface="Arial" panose="020B0604020202020204" pitchFamily="34" charset="0"/>
              <a:buChar char="•"/>
            </a:pPr>
            <a:r>
              <a:rPr lang="en-AU" sz="4400" dirty="0"/>
              <a:t>Using </a:t>
            </a:r>
            <a:r>
              <a:rPr lang="en-AU" sz="4400" dirty="0" err="1"/>
              <a:t>MicroPython</a:t>
            </a:r>
            <a:endParaRPr lang="en-AU" sz="4400" dirty="0"/>
          </a:p>
        </p:txBody>
      </p:sp>
    </p:spTree>
    <p:extLst>
      <p:ext uri="{BB962C8B-B14F-4D97-AF65-F5344CB8AC3E}">
        <p14:creationId xmlns:p14="http://schemas.microsoft.com/office/powerpoint/2010/main" val="121077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535D-8A22-4295-B68C-379C03781DD6}"/>
              </a:ext>
            </a:extLst>
          </p:cNvPr>
          <p:cNvSpPr>
            <a:spLocks noGrp="1"/>
          </p:cNvSpPr>
          <p:nvPr>
            <p:ph type="ctrTitle"/>
          </p:nvPr>
        </p:nvSpPr>
        <p:spPr/>
        <p:txBody>
          <a:bodyPr/>
          <a:lstStyle/>
          <a:p>
            <a:r>
              <a:rPr lang="en-AU" dirty="0"/>
              <a:t>Line following</a:t>
            </a:r>
          </a:p>
        </p:txBody>
      </p:sp>
      <p:sp>
        <p:nvSpPr>
          <p:cNvPr id="3" name="Subtitle 2">
            <a:extLst>
              <a:ext uri="{FF2B5EF4-FFF2-40B4-BE49-F238E27FC236}">
                <a16:creationId xmlns:a16="http://schemas.microsoft.com/office/drawing/2014/main" id="{AB41C747-9E0A-45D0-851F-3C0E2BA8D094}"/>
              </a:ext>
            </a:extLst>
          </p:cNvPr>
          <p:cNvSpPr>
            <a:spLocks noGrp="1"/>
          </p:cNvSpPr>
          <p:nvPr>
            <p:ph type="subTitle" idx="1"/>
          </p:nvPr>
        </p:nvSpPr>
        <p:spPr/>
        <p:txBody>
          <a:bodyPr/>
          <a:lstStyle/>
          <a:p>
            <a:r>
              <a:rPr lang="en-AU" dirty="0"/>
              <a:t>What are the programming challenges and how are they best approached?</a:t>
            </a:r>
          </a:p>
        </p:txBody>
      </p:sp>
    </p:spTree>
    <p:extLst>
      <p:ext uri="{BB962C8B-B14F-4D97-AF65-F5344CB8AC3E}">
        <p14:creationId xmlns:p14="http://schemas.microsoft.com/office/powerpoint/2010/main" val="157024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Rescue Robot Programming</a:t>
            </a:r>
          </a:p>
        </p:txBody>
      </p:sp>
      <p:sp>
        <p:nvSpPr>
          <p:cNvPr id="3" name="Subtitle 2"/>
          <p:cNvSpPr>
            <a:spLocks noGrp="1"/>
          </p:cNvSpPr>
          <p:nvPr>
            <p:ph idx="1"/>
          </p:nvPr>
        </p:nvSpPr>
        <p:spPr/>
        <p:txBody>
          <a:bodyPr>
            <a:normAutofit/>
          </a:bodyPr>
          <a:lstStyle/>
          <a:p>
            <a:pPr marL="0" indent="0">
              <a:buNone/>
            </a:pPr>
            <a:r>
              <a:rPr lang="en-AU" b="1" dirty="0"/>
              <a:t>Where to start?</a:t>
            </a:r>
          </a:p>
          <a:p>
            <a:pPr marL="0" indent="0">
              <a:buNone/>
            </a:pPr>
            <a:r>
              <a:rPr lang="en-AU" dirty="0"/>
              <a:t>All Rescue divisions require the robot to:</a:t>
            </a:r>
          </a:p>
          <a:p>
            <a:r>
              <a:rPr lang="en-AU" dirty="0"/>
              <a:t>Follow a line</a:t>
            </a:r>
          </a:p>
          <a:p>
            <a:r>
              <a:rPr lang="en-AU" dirty="0"/>
              <a:t>Locate victim</a:t>
            </a:r>
          </a:p>
          <a:p>
            <a:endParaRPr lang="en-AU" dirty="0"/>
          </a:p>
          <a:p>
            <a:pPr marL="0" indent="0">
              <a:buNone/>
            </a:pPr>
            <a:r>
              <a:rPr lang="en-AU" dirty="0"/>
              <a:t>One light sensor or two?</a:t>
            </a:r>
          </a:p>
          <a:p>
            <a:r>
              <a:rPr lang="en-AU" dirty="0"/>
              <a:t>Riley Rover Rescue (Victoria only) only needs one</a:t>
            </a:r>
          </a:p>
          <a:p>
            <a:r>
              <a:rPr lang="en-AU" dirty="0"/>
              <a:t>All other divisions require two</a:t>
            </a:r>
          </a:p>
        </p:txBody>
      </p:sp>
    </p:spTree>
    <p:extLst>
      <p:ext uri="{BB962C8B-B14F-4D97-AF65-F5344CB8AC3E}">
        <p14:creationId xmlns:p14="http://schemas.microsoft.com/office/powerpoint/2010/main" val="233914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ABA7-2C05-4B3D-833A-49463701510B}"/>
              </a:ext>
            </a:extLst>
          </p:cNvPr>
          <p:cNvSpPr>
            <a:spLocks noGrp="1"/>
          </p:cNvSpPr>
          <p:nvPr>
            <p:ph type="title"/>
          </p:nvPr>
        </p:nvSpPr>
        <p:spPr/>
        <p:txBody>
          <a:bodyPr/>
          <a:lstStyle/>
          <a:p>
            <a:r>
              <a:rPr lang="en-AU" dirty="0"/>
              <a:t>Principles of Line Following</a:t>
            </a:r>
          </a:p>
        </p:txBody>
      </p:sp>
      <p:cxnSp>
        <p:nvCxnSpPr>
          <p:cNvPr id="5" name="Straight Connector 4">
            <a:extLst>
              <a:ext uri="{FF2B5EF4-FFF2-40B4-BE49-F238E27FC236}">
                <a16:creationId xmlns:a16="http://schemas.microsoft.com/office/drawing/2014/main" id="{5C5E7928-1BC2-4A7B-893F-1015324BF1B4}"/>
              </a:ext>
            </a:extLst>
          </p:cNvPr>
          <p:cNvCxnSpPr>
            <a:cxnSpLocks/>
          </p:cNvCxnSpPr>
          <p:nvPr/>
        </p:nvCxnSpPr>
        <p:spPr>
          <a:xfrm>
            <a:off x="2351584" y="2499549"/>
            <a:ext cx="7200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70C3BA6-789B-4D04-A846-5BA96359A1EB}"/>
              </a:ext>
            </a:extLst>
          </p:cNvPr>
          <p:cNvGrpSpPr/>
          <p:nvPr/>
        </p:nvGrpSpPr>
        <p:grpSpPr>
          <a:xfrm rot="21360000">
            <a:off x="3287688" y="2204864"/>
            <a:ext cx="1152128" cy="576064"/>
            <a:chOff x="1763688" y="2204864"/>
            <a:chExt cx="1152128" cy="576064"/>
          </a:xfrm>
        </p:grpSpPr>
        <p:sp>
          <p:nvSpPr>
            <p:cNvPr id="6" name="Oval 5">
              <a:extLst>
                <a:ext uri="{FF2B5EF4-FFF2-40B4-BE49-F238E27FC236}">
                  <a16:creationId xmlns:a16="http://schemas.microsoft.com/office/drawing/2014/main" id="{AE3D8513-35EF-432B-8E00-ABA8799C36E5}"/>
                </a:ext>
              </a:extLst>
            </p:cNvPr>
            <p:cNvSpPr/>
            <p:nvPr/>
          </p:nvSpPr>
          <p:spPr>
            <a:xfrm>
              <a:off x="2771800" y="2276872"/>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DDD28A58-46D4-4105-BE99-F9CCDA842355}"/>
                </a:ext>
              </a:extLst>
            </p:cNvPr>
            <p:cNvSpPr/>
            <p:nvPr/>
          </p:nvSpPr>
          <p:spPr>
            <a:xfrm>
              <a:off x="1763688" y="2204864"/>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a:extLst>
              <a:ext uri="{FF2B5EF4-FFF2-40B4-BE49-F238E27FC236}">
                <a16:creationId xmlns:a16="http://schemas.microsoft.com/office/drawing/2014/main" id="{F404B638-9A88-413A-8539-0AD713AF801E}"/>
              </a:ext>
            </a:extLst>
          </p:cNvPr>
          <p:cNvGrpSpPr/>
          <p:nvPr/>
        </p:nvGrpSpPr>
        <p:grpSpPr>
          <a:xfrm rot="420000">
            <a:off x="4826808" y="2250504"/>
            <a:ext cx="1152128" cy="576064"/>
            <a:chOff x="1763688" y="2204864"/>
            <a:chExt cx="1152128" cy="576064"/>
          </a:xfrm>
        </p:grpSpPr>
        <p:sp>
          <p:nvSpPr>
            <p:cNvPr id="10" name="Oval 9">
              <a:extLst>
                <a:ext uri="{FF2B5EF4-FFF2-40B4-BE49-F238E27FC236}">
                  <a16:creationId xmlns:a16="http://schemas.microsoft.com/office/drawing/2014/main" id="{B7DDF09D-9AA7-4C55-8090-11B6AD0A7DD0}"/>
                </a:ext>
              </a:extLst>
            </p:cNvPr>
            <p:cNvSpPr/>
            <p:nvPr/>
          </p:nvSpPr>
          <p:spPr>
            <a:xfrm>
              <a:off x="2771800" y="2276872"/>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C684905E-2A18-400C-90C0-0A04CDA6B63D}"/>
                </a:ext>
              </a:extLst>
            </p:cNvPr>
            <p:cNvSpPr/>
            <p:nvPr/>
          </p:nvSpPr>
          <p:spPr>
            <a:xfrm>
              <a:off x="1763688" y="2204864"/>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Group 11">
            <a:extLst>
              <a:ext uri="{FF2B5EF4-FFF2-40B4-BE49-F238E27FC236}">
                <a16:creationId xmlns:a16="http://schemas.microsoft.com/office/drawing/2014/main" id="{8A9E4B6C-7D8D-4F1B-9DD5-50D8CD8B26A4}"/>
              </a:ext>
            </a:extLst>
          </p:cNvPr>
          <p:cNvGrpSpPr/>
          <p:nvPr/>
        </p:nvGrpSpPr>
        <p:grpSpPr>
          <a:xfrm rot="21360000">
            <a:off x="6252706" y="2204864"/>
            <a:ext cx="1152128" cy="576064"/>
            <a:chOff x="1763688" y="2204864"/>
            <a:chExt cx="1152128" cy="576064"/>
          </a:xfrm>
        </p:grpSpPr>
        <p:sp>
          <p:nvSpPr>
            <p:cNvPr id="13" name="Oval 12">
              <a:extLst>
                <a:ext uri="{FF2B5EF4-FFF2-40B4-BE49-F238E27FC236}">
                  <a16:creationId xmlns:a16="http://schemas.microsoft.com/office/drawing/2014/main" id="{99246291-3AA1-4DE3-B4EB-5768788B68E8}"/>
                </a:ext>
              </a:extLst>
            </p:cNvPr>
            <p:cNvSpPr/>
            <p:nvPr/>
          </p:nvSpPr>
          <p:spPr>
            <a:xfrm>
              <a:off x="2771800" y="2276872"/>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543BD737-A656-4627-909C-E191BAFBF443}"/>
                </a:ext>
              </a:extLst>
            </p:cNvPr>
            <p:cNvSpPr/>
            <p:nvPr/>
          </p:nvSpPr>
          <p:spPr>
            <a:xfrm>
              <a:off x="1763688" y="2204864"/>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6" name="Group 15">
            <a:extLst>
              <a:ext uri="{FF2B5EF4-FFF2-40B4-BE49-F238E27FC236}">
                <a16:creationId xmlns:a16="http://schemas.microsoft.com/office/drawing/2014/main" id="{EB9ADD17-43D4-4C34-B2AE-F2A1898F0BFD}"/>
              </a:ext>
            </a:extLst>
          </p:cNvPr>
          <p:cNvGrpSpPr/>
          <p:nvPr/>
        </p:nvGrpSpPr>
        <p:grpSpPr>
          <a:xfrm rot="420000">
            <a:off x="7889905" y="2250504"/>
            <a:ext cx="1152128" cy="576064"/>
            <a:chOff x="1763688" y="2204864"/>
            <a:chExt cx="1152128" cy="576064"/>
          </a:xfrm>
        </p:grpSpPr>
        <p:sp>
          <p:nvSpPr>
            <p:cNvPr id="17" name="Oval 16">
              <a:extLst>
                <a:ext uri="{FF2B5EF4-FFF2-40B4-BE49-F238E27FC236}">
                  <a16:creationId xmlns:a16="http://schemas.microsoft.com/office/drawing/2014/main" id="{1677D5D2-B656-42FD-801D-ED285C1A1DBE}"/>
                </a:ext>
              </a:extLst>
            </p:cNvPr>
            <p:cNvSpPr/>
            <p:nvPr/>
          </p:nvSpPr>
          <p:spPr>
            <a:xfrm>
              <a:off x="2771800" y="2276872"/>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5276091D-86B5-4545-9EC8-7570C939DEA9}"/>
                </a:ext>
              </a:extLst>
            </p:cNvPr>
            <p:cNvSpPr/>
            <p:nvPr/>
          </p:nvSpPr>
          <p:spPr>
            <a:xfrm>
              <a:off x="1763688" y="2204864"/>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TextBox 19">
            <a:extLst>
              <a:ext uri="{FF2B5EF4-FFF2-40B4-BE49-F238E27FC236}">
                <a16:creationId xmlns:a16="http://schemas.microsoft.com/office/drawing/2014/main" id="{17A64537-15DC-4D76-A028-D2A8138E580C}"/>
              </a:ext>
            </a:extLst>
          </p:cNvPr>
          <p:cNvSpPr txBox="1"/>
          <p:nvPr/>
        </p:nvSpPr>
        <p:spPr>
          <a:xfrm>
            <a:off x="6427706" y="3286636"/>
            <a:ext cx="3552142" cy="1754326"/>
          </a:xfrm>
          <a:prstGeom prst="rect">
            <a:avLst/>
          </a:prstGeom>
          <a:noFill/>
        </p:spPr>
        <p:txBody>
          <a:bodyPr wrap="square" rtlCol="0">
            <a:spAutoFit/>
          </a:bodyPr>
          <a:lstStyle/>
          <a:p>
            <a:r>
              <a:rPr lang="en-AU" b="1" dirty="0"/>
              <a:t>Case 2</a:t>
            </a:r>
          </a:p>
          <a:p>
            <a:r>
              <a:rPr lang="en-AU" dirty="0"/>
              <a:t>While True: </a:t>
            </a:r>
            <a:r>
              <a:rPr lang="en-AU" dirty="0">
                <a:solidFill>
                  <a:srgbClr val="0070C0"/>
                </a:solidFill>
              </a:rPr>
              <a:t># robot on</a:t>
            </a:r>
            <a:endParaRPr lang="en-AU" dirty="0"/>
          </a:p>
          <a:p>
            <a:pPr lvl="1"/>
            <a:r>
              <a:rPr lang="en-AU" dirty="0"/>
              <a:t>While sensor sees white: </a:t>
            </a:r>
          </a:p>
          <a:p>
            <a:pPr lvl="2"/>
            <a:r>
              <a:rPr lang="en-AU" dirty="0"/>
              <a:t>Turn right</a:t>
            </a:r>
          </a:p>
          <a:p>
            <a:pPr lvl="1"/>
            <a:r>
              <a:rPr lang="en-AU" dirty="0"/>
              <a:t>While sensor sees black:</a:t>
            </a:r>
          </a:p>
          <a:p>
            <a:pPr lvl="2"/>
            <a:r>
              <a:rPr lang="en-AU" dirty="0"/>
              <a:t>Turn left</a:t>
            </a:r>
          </a:p>
        </p:txBody>
      </p:sp>
      <p:sp>
        <p:nvSpPr>
          <p:cNvPr id="25" name="TextBox 24">
            <a:extLst>
              <a:ext uri="{FF2B5EF4-FFF2-40B4-BE49-F238E27FC236}">
                <a16:creationId xmlns:a16="http://schemas.microsoft.com/office/drawing/2014/main" id="{FEE3D1D3-218E-4B64-88D0-7344764D2C6C}"/>
              </a:ext>
            </a:extLst>
          </p:cNvPr>
          <p:cNvSpPr txBox="1"/>
          <p:nvPr/>
        </p:nvSpPr>
        <p:spPr>
          <a:xfrm>
            <a:off x="2020669" y="3284984"/>
            <a:ext cx="3980300" cy="2031325"/>
          </a:xfrm>
          <a:prstGeom prst="rect">
            <a:avLst/>
          </a:prstGeom>
          <a:noFill/>
        </p:spPr>
        <p:txBody>
          <a:bodyPr wrap="square" rtlCol="0">
            <a:spAutoFit/>
          </a:bodyPr>
          <a:lstStyle/>
          <a:p>
            <a:r>
              <a:rPr lang="en-AU" b="1" dirty="0"/>
              <a:t>Case 1</a:t>
            </a:r>
          </a:p>
          <a:p>
            <a:r>
              <a:rPr lang="en-AU" dirty="0"/>
              <a:t>While True: </a:t>
            </a:r>
            <a:r>
              <a:rPr lang="en-AU" dirty="0">
                <a:solidFill>
                  <a:srgbClr val="0070C0"/>
                </a:solidFill>
              </a:rPr>
              <a:t># infinite loop</a:t>
            </a:r>
          </a:p>
          <a:p>
            <a:pPr lvl="1"/>
            <a:r>
              <a:rPr lang="en-AU" dirty="0"/>
              <a:t>If sensor sees white:</a:t>
            </a:r>
          </a:p>
          <a:p>
            <a:pPr lvl="2"/>
            <a:r>
              <a:rPr lang="en-AU" dirty="0"/>
              <a:t>turn right</a:t>
            </a:r>
          </a:p>
          <a:p>
            <a:pPr lvl="1"/>
            <a:r>
              <a:rPr lang="en-AU" dirty="0"/>
              <a:t>If sensor sees NOT white:</a:t>
            </a:r>
          </a:p>
          <a:p>
            <a:pPr lvl="2"/>
            <a:r>
              <a:rPr lang="en-AU" dirty="0"/>
              <a:t>turn left</a:t>
            </a:r>
          </a:p>
          <a:p>
            <a:endParaRPr lang="en-AU" b="1" dirty="0"/>
          </a:p>
        </p:txBody>
      </p:sp>
      <p:sp>
        <p:nvSpPr>
          <p:cNvPr id="26" name="TextBox 25">
            <a:extLst>
              <a:ext uri="{FF2B5EF4-FFF2-40B4-BE49-F238E27FC236}">
                <a16:creationId xmlns:a16="http://schemas.microsoft.com/office/drawing/2014/main" id="{BC7E4835-5000-44F9-B720-4440ED4DDAD0}"/>
              </a:ext>
            </a:extLst>
          </p:cNvPr>
          <p:cNvSpPr txBox="1"/>
          <p:nvPr/>
        </p:nvSpPr>
        <p:spPr>
          <a:xfrm>
            <a:off x="1271464" y="5157192"/>
            <a:ext cx="9577064" cy="1354217"/>
          </a:xfrm>
          <a:prstGeom prst="rect">
            <a:avLst/>
          </a:prstGeom>
          <a:noFill/>
        </p:spPr>
        <p:txBody>
          <a:bodyPr wrap="square" rtlCol="0">
            <a:spAutoFit/>
          </a:bodyPr>
          <a:lstStyle/>
          <a:p>
            <a:r>
              <a:rPr lang="en-AU" sz="2800" dirty="0"/>
              <a:t>What does this look like in code?</a:t>
            </a:r>
          </a:p>
          <a:p>
            <a:r>
              <a:rPr lang="en-AU" b="1" dirty="0"/>
              <a:t>Please note: </a:t>
            </a:r>
            <a:r>
              <a:rPr lang="en-AU" dirty="0"/>
              <a:t>I have not included comments with all example codes. A good exercise for the students is for them to add comments. It forces them to think through the code and also helps them to see the important role that comments play.</a:t>
            </a:r>
          </a:p>
        </p:txBody>
      </p:sp>
    </p:spTree>
    <p:extLst>
      <p:ext uri="{BB962C8B-B14F-4D97-AF65-F5344CB8AC3E}">
        <p14:creationId xmlns:p14="http://schemas.microsoft.com/office/powerpoint/2010/main" val="25845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00"/>
                                        <p:tgtEl>
                                          <p:spTgt spid="8"/>
                                        </p:tgtEl>
                                      </p:cBhvr>
                                    </p:animEffect>
                                    <p:set>
                                      <p:cBhvr>
                                        <p:cTn id="11" dur="1" fill="hold">
                                          <p:stCondLst>
                                            <p:cond delay="999"/>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par>
                          <p:cTn id="22" fill="hold">
                            <p:stCondLst>
                              <p:cond delay="2000"/>
                            </p:stCondLst>
                            <p:childTnLst>
                              <p:par>
                                <p:cTn id="23" presetID="10" presetClass="exit" presetSubtype="0" fill="hold" nodeType="afterEffect">
                                  <p:stCondLst>
                                    <p:cond delay="0"/>
                                  </p:stCondLst>
                                  <p:childTnLst>
                                    <p:animEffect transition="out" filter="fade">
                                      <p:cBhvr>
                                        <p:cTn id="24" dur="1000"/>
                                        <p:tgtEl>
                                          <p:spTgt spid="12"/>
                                        </p:tgtEl>
                                      </p:cBhvr>
                                    </p:animEffect>
                                    <p:set>
                                      <p:cBhvr>
                                        <p:cTn id="25" dur="1" fill="hold">
                                          <p:stCondLst>
                                            <p:cond delay="999"/>
                                          </p:stCondLst>
                                        </p:cTn>
                                        <p:tgtEl>
                                          <p:spTgt spid="1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BB6FC3C8-6210-4E71-A7A6-57F4C1A4F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381" y="1219476"/>
            <a:ext cx="11295238" cy="4419048"/>
          </a:xfrm>
          <a:prstGeom prst="rect">
            <a:avLst/>
          </a:prstGeom>
        </p:spPr>
      </p:pic>
      <p:sp>
        <p:nvSpPr>
          <p:cNvPr id="2" name="Title 1">
            <a:extLst>
              <a:ext uri="{FF2B5EF4-FFF2-40B4-BE49-F238E27FC236}">
                <a16:creationId xmlns:a16="http://schemas.microsoft.com/office/drawing/2014/main" id="{EE77460A-9AB4-4AC3-9A19-936A11F2A0FB}"/>
              </a:ext>
            </a:extLst>
          </p:cNvPr>
          <p:cNvSpPr>
            <a:spLocks noGrp="1"/>
          </p:cNvSpPr>
          <p:nvPr>
            <p:ph type="title"/>
          </p:nvPr>
        </p:nvSpPr>
        <p:spPr>
          <a:xfrm>
            <a:off x="479376" y="393786"/>
            <a:ext cx="5040560" cy="936104"/>
          </a:xfrm>
        </p:spPr>
        <p:txBody>
          <a:bodyPr>
            <a:normAutofit fontScale="90000"/>
          </a:bodyPr>
          <a:lstStyle/>
          <a:p>
            <a:r>
              <a:rPr lang="en-AU" dirty="0"/>
              <a:t>Single Sensor – Case 1</a:t>
            </a:r>
          </a:p>
        </p:txBody>
      </p:sp>
      <p:sp>
        <p:nvSpPr>
          <p:cNvPr id="15" name="TextBox 14">
            <a:extLst>
              <a:ext uri="{FF2B5EF4-FFF2-40B4-BE49-F238E27FC236}">
                <a16:creationId xmlns:a16="http://schemas.microsoft.com/office/drawing/2014/main" id="{FB59B496-7BC4-41A5-BF84-5AFECF0B9CCB}"/>
              </a:ext>
            </a:extLst>
          </p:cNvPr>
          <p:cNvSpPr txBox="1"/>
          <p:nvPr/>
        </p:nvSpPr>
        <p:spPr>
          <a:xfrm>
            <a:off x="8017071" y="4088988"/>
            <a:ext cx="3888432" cy="2308324"/>
          </a:xfrm>
          <a:prstGeom prst="rect">
            <a:avLst/>
          </a:prstGeom>
          <a:solidFill>
            <a:schemeClr val="bg1"/>
          </a:solidFill>
          <a:ln w="19050">
            <a:solidFill>
              <a:srgbClr val="CC0000"/>
            </a:solidFill>
          </a:ln>
        </p:spPr>
        <p:txBody>
          <a:bodyPr wrap="square" rtlCol="0">
            <a:spAutoFit/>
          </a:bodyPr>
          <a:lstStyle/>
          <a:p>
            <a:r>
              <a:rPr lang="en-AU" sz="2400" b="1" dirty="0"/>
              <a:t>Case 1</a:t>
            </a:r>
          </a:p>
          <a:p>
            <a:r>
              <a:rPr lang="en-AU" sz="2400" dirty="0"/>
              <a:t>While True: </a:t>
            </a:r>
            <a:r>
              <a:rPr lang="en-AU" sz="2400" dirty="0">
                <a:solidFill>
                  <a:srgbClr val="0070C0"/>
                </a:solidFill>
              </a:rPr>
              <a:t># infinite loop</a:t>
            </a:r>
          </a:p>
          <a:p>
            <a:pPr lvl="1"/>
            <a:r>
              <a:rPr lang="en-AU" sz="2400" dirty="0"/>
              <a:t>If sensor sees white:</a:t>
            </a:r>
          </a:p>
          <a:p>
            <a:pPr lvl="2"/>
            <a:r>
              <a:rPr lang="en-AU" sz="2400" dirty="0"/>
              <a:t>Turn right</a:t>
            </a:r>
          </a:p>
          <a:p>
            <a:pPr lvl="1"/>
            <a:r>
              <a:rPr lang="en-AU" sz="2400" dirty="0"/>
              <a:t>Else:</a:t>
            </a:r>
          </a:p>
          <a:p>
            <a:pPr lvl="2"/>
            <a:r>
              <a:rPr lang="en-AU" sz="2400" dirty="0"/>
              <a:t>Turn left</a:t>
            </a:r>
          </a:p>
        </p:txBody>
      </p:sp>
    </p:spTree>
    <p:extLst>
      <p:ext uri="{BB962C8B-B14F-4D97-AF65-F5344CB8AC3E}">
        <p14:creationId xmlns:p14="http://schemas.microsoft.com/office/powerpoint/2010/main" val="28464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86B4F750-2E56-413A-B23F-B04E51064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76" y="1186143"/>
            <a:ext cx="11419047" cy="4485714"/>
          </a:xfrm>
          <a:prstGeom prst="rect">
            <a:avLst/>
          </a:prstGeom>
        </p:spPr>
      </p:pic>
      <p:sp>
        <p:nvSpPr>
          <p:cNvPr id="2" name="Title 1">
            <a:extLst>
              <a:ext uri="{FF2B5EF4-FFF2-40B4-BE49-F238E27FC236}">
                <a16:creationId xmlns:a16="http://schemas.microsoft.com/office/drawing/2014/main" id="{EE77460A-9AB4-4AC3-9A19-936A11F2A0FB}"/>
              </a:ext>
            </a:extLst>
          </p:cNvPr>
          <p:cNvSpPr>
            <a:spLocks noGrp="1"/>
          </p:cNvSpPr>
          <p:nvPr>
            <p:ph type="title"/>
          </p:nvPr>
        </p:nvSpPr>
        <p:spPr>
          <a:xfrm>
            <a:off x="479376" y="393786"/>
            <a:ext cx="5040560" cy="936104"/>
          </a:xfrm>
        </p:spPr>
        <p:txBody>
          <a:bodyPr>
            <a:normAutofit fontScale="90000"/>
          </a:bodyPr>
          <a:lstStyle/>
          <a:p>
            <a:r>
              <a:rPr lang="en-AU" dirty="0"/>
              <a:t>Single Sensor – Case 2</a:t>
            </a:r>
          </a:p>
        </p:txBody>
      </p:sp>
      <p:sp>
        <p:nvSpPr>
          <p:cNvPr id="14" name="TextBox 13">
            <a:extLst>
              <a:ext uri="{FF2B5EF4-FFF2-40B4-BE49-F238E27FC236}">
                <a16:creationId xmlns:a16="http://schemas.microsoft.com/office/drawing/2014/main" id="{2EA58FCD-4A9A-4D4F-A595-3BDB3C06462B}"/>
              </a:ext>
            </a:extLst>
          </p:cNvPr>
          <p:cNvSpPr txBox="1"/>
          <p:nvPr/>
        </p:nvSpPr>
        <p:spPr>
          <a:xfrm>
            <a:off x="7680176" y="3441680"/>
            <a:ext cx="4172967" cy="2308324"/>
          </a:xfrm>
          <a:prstGeom prst="rect">
            <a:avLst/>
          </a:prstGeom>
          <a:solidFill>
            <a:schemeClr val="bg1"/>
          </a:solidFill>
          <a:ln w="19050">
            <a:solidFill>
              <a:srgbClr val="CC0000"/>
            </a:solidFill>
          </a:ln>
        </p:spPr>
        <p:txBody>
          <a:bodyPr wrap="square" rtlCol="0">
            <a:spAutoFit/>
          </a:bodyPr>
          <a:lstStyle/>
          <a:p>
            <a:r>
              <a:rPr lang="en-AU" sz="2400" b="1" dirty="0"/>
              <a:t>Case 2</a:t>
            </a:r>
          </a:p>
          <a:p>
            <a:r>
              <a:rPr lang="en-AU" sz="2400" dirty="0"/>
              <a:t>While True: </a:t>
            </a:r>
            <a:r>
              <a:rPr lang="en-AU" sz="2400" dirty="0">
                <a:solidFill>
                  <a:srgbClr val="0070C0"/>
                </a:solidFill>
              </a:rPr>
              <a:t># infinite loop</a:t>
            </a:r>
            <a:endParaRPr lang="en-AU" sz="2400" dirty="0"/>
          </a:p>
          <a:p>
            <a:pPr lvl="1"/>
            <a:r>
              <a:rPr lang="en-AU" sz="2400" dirty="0"/>
              <a:t>Turn right</a:t>
            </a:r>
          </a:p>
          <a:p>
            <a:pPr lvl="1"/>
            <a:r>
              <a:rPr lang="en-AU" sz="2400" dirty="0"/>
              <a:t>Until sensor sees black </a:t>
            </a:r>
          </a:p>
          <a:p>
            <a:pPr lvl="1"/>
            <a:r>
              <a:rPr lang="en-AU" sz="2400" dirty="0"/>
              <a:t>Turn left</a:t>
            </a:r>
          </a:p>
          <a:p>
            <a:pPr lvl="1"/>
            <a:r>
              <a:rPr lang="en-AU" sz="2400" dirty="0"/>
              <a:t>Until sensor sees white</a:t>
            </a:r>
          </a:p>
        </p:txBody>
      </p:sp>
    </p:spTree>
    <p:extLst>
      <p:ext uri="{BB962C8B-B14F-4D97-AF65-F5344CB8AC3E}">
        <p14:creationId xmlns:p14="http://schemas.microsoft.com/office/powerpoint/2010/main" val="18640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471C165-6344-41E0-9A6E-F10362A4439B}"/>
              </a:ext>
            </a:extLst>
          </p:cNvPr>
          <p:cNvSpPr txBox="1"/>
          <p:nvPr/>
        </p:nvSpPr>
        <p:spPr>
          <a:xfrm>
            <a:off x="623392" y="1844824"/>
            <a:ext cx="5256584" cy="2292935"/>
          </a:xfrm>
          <a:prstGeom prst="rect">
            <a:avLst/>
          </a:prstGeom>
          <a:noFill/>
        </p:spPr>
        <p:txBody>
          <a:bodyPr wrap="square" rtlCol="0">
            <a:spAutoFit/>
          </a:bodyPr>
          <a:lstStyle/>
          <a:p>
            <a:r>
              <a:rPr lang="en-AU" sz="2000" b="1" dirty="0"/>
              <a:t>I have used colour detection (black-white)</a:t>
            </a:r>
          </a:p>
          <a:p>
            <a:pPr marL="285750" indent="-285750">
              <a:spcAft>
                <a:spcPts val="600"/>
              </a:spcAft>
              <a:buFont typeface="Arial" panose="020B0604020202020204" pitchFamily="34" charset="0"/>
              <a:buChar char="•"/>
            </a:pPr>
            <a:r>
              <a:rPr lang="en-AU" dirty="0"/>
              <a:t>Could this be done using reflected light instead?</a:t>
            </a:r>
          </a:p>
          <a:p>
            <a:pPr marL="285750" indent="-285750">
              <a:spcAft>
                <a:spcPts val="600"/>
              </a:spcAft>
              <a:buFont typeface="Arial" panose="020B0604020202020204" pitchFamily="34" charset="0"/>
              <a:buChar char="•"/>
            </a:pPr>
            <a:r>
              <a:rPr lang="en-AU" dirty="0"/>
              <a:t>How do you decide what to set the reflected light intensity to?</a:t>
            </a:r>
          </a:p>
          <a:p>
            <a:pPr marL="285750" indent="-285750">
              <a:spcAft>
                <a:spcPts val="600"/>
              </a:spcAft>
              <a:buFont typeface="Arial" panose="020B0604020202020204" pitchFamily="34" charset="0"/>
              <a:buChar char="•"/>
            </a:pPr>
            <a:r>
              <a:rPr lang="en-AU" dirty="0"/>
              <a:t>Why would you choose one over the other?</a:t>
            </a:r>
          </a:p>
          <a:p>
            <a:pPr marL="285750" indent="-285750">
              <a:spcAft>
                <a:spcPts val="600"/>
              </a:spcAft>
              <a:buFont typeface="Arial" panose="020B0604020202020204" pitchFamily="34" charset="0"/>
              <a:buChar char="•"/>
            </a:pPr>
            <a:r>
              <a:rPr lang="en-AU" dirty="0"/>
              <a:t>Do motor speed settings matter?</a:t>
            </a:r>
          </a:p>
        </p:txBody>
      </p:sp>
      <p:sp>
        <p:nvSpPr>
          <p:cNvPr id="11" name="TextBox 10">
            <a:extLst>
              <a:ext uri="{FF2B5EF4-FFF2-40B4-BE49-F238E27FC236}">
                <a16:creationId xmlns:a16="http://schemas.microsoft.com/office/drawing/2014/main" id="{24F3F659-F5AF-4E4C-917E-073C4549492F}"/>
              </a:ext>
            </a:extLst>
          </p:cNvPr>
          <p:cNvSpPr txBox="1"/>
          <p:nvPr/>
        </p:nvSpPr>
        <p:spPr>
          <a:xfrm>
            <a:off x="6344386" y="3573016"/>
            <a:ext cx="4829708" cy="2369880"/>
          </a:xfrm>
          <a:prstGeom prst="rect">
            <a:avLst/>
          </a:prstGeom>
          <a:noFill/>
        </p:spPr>
        <p:txBody>
          <a:bodyPr wrap="square" rtlCol="0">
            <a:spAutoFit/>
          </a:bodyPr>
          <a:lstStyle/>
          <a:p>
            <a:pPr>
              <a:spcAft>
                <a:spcPts val="600"/>
              </a:spcAft>
            </a:pPr>
            <a:r>
              <a:rPr lang="en-AU" sz="2000" b="1" dirty="0"/>
              <a:t>Common pitfalls</a:t>
            </a:r>
          </a:p>
          <a:p>
            <a:pPr marL="285750" indent="-285750">
              <a:spcAft>
                <a:spcPts val="600"/>
              </a:spcAft>
              <a:buFont typeface="Arial" panose="020B0604020202020204" pitchFamily="34" charset="0"/>
              <a:buChar char="•"/>
            </a:pPr>
            <a:r>
              <a:rPr lang="en-AU" dirty="0"/>
              <a:t>Movement motor ports not set</a:t>
            </a:r>
          </a:p>
          <a:p>
            <a:pPr marL="285750" indent="-285750">
              <a:spcAft>
                <a:spcPts val="600"/>
              </a:spcAft>
              <a:buFont typeface="Arial" panose="020B0604020202020204" pitchFamily="34" charset="0"/>
              <a:buChar char="•"/>
            </a:pPr>
            <a:r>
              <a:rPr lang="en-AU" dirty="0"/>
              <a:t>Sensor/motor ports in program don’t correspond to ports used on robot</a:t>
            </a:r>
          </a:p>
          <a:p>
            <a:pPr marL="285750" indent="-285750">
              <a:spcAft>
                <a:spcPts val="600"/>
              </a:spcAft>
              <a:buFont typeface="Arial" panose="020B0604020202020204" pitchFamily="34" charset="0"/>
              <a:buChar char="•"/>
            </a:pPr>
            <a:r>
              <a:rPr lang="en-AU" dirty="0"/>
              <a:t>Motors mounted in reverse orientation</a:t>
            </a:r>
          </a:p>
          <a:p>
            <a:pPr marL="285750" indent="-285750">
              <a:spcAft>
                <a:spcPts val="600"/>
              </a:spcAft>
              <a:buFont typeface="Arial" panose="020B0604020202020204" pitchFamily="34" charset="0"/>
              <a:buChar char="•"/>
            </a:pPr>
            <a:r>
              <a:rPr lang="en-AU" dirty="0"/>
              <a:t>Code needs to be optimised for the robot build and light conditions</a:t>
            </a:r>
          </a:p>
        </p:txBody>
      </p:sp>
      <p:sp>
        <p:nvSpPr>
          <p:cNvPr id="2" name="Title 1">
            <a:extLst>
              <a:ext uri="{FF2B5EF4-FFF2-40B4-BE49-F238E27FC236}">
                <a16:creationId xmlns:a16="http://schemas.microsoft.com/office/drawing/2014/main" id="{EE77460A-9AB4-4AC3-9A19-936A11F2A0FB}"/>
              </a:ext>
            </a:extLst>
          </p:cNvPr>
          <p:cNvSpPr>
            <a:spLocks noGrp="1"/>
          </p:cNvSpPr>
          <p:nvPr>
            <p:ph type="title"/>
          </p:nvPr>
        </p:nvSpPr>
        <p:spPr>
          <a:xfrm>
            <a:off x="551384" y="440668"/>
            <a:ext cx="3322712" cy="936104"/>
          </a:xfrm>
        </p:spPr>
        <p:txBody>
          <a:bodyPr/>
          <a:lstStyle/>
          <a:p>
            <a:r>
              <a:rPr lang="en-AU" dirty="0"/>
              <a:t>Single Sensor</a:t>
            </a:r>
          </a:p>
        </p:txBody>
      </p:sp>
    </p:spTree>
    <p:extLst>
      <p:ext uri="{BB962C8B-B14F-4D97-AF65-F5344CB8AC3E}">
        <p14:creationId xmlns:p14="http://schemas.microsoft.com/office/powerpoint/2010/main" val="31700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ABA7-2C05-4B3D-833A-49463701510B}"/>
              </a:ext>
            </a:extLst>
          </p:cNvPr>
          <p:cNvSpPr>
            <a:spLocks noGrp="1"/>
          </p:cNvSpPr>
          <p:nvPr>
            <p:ph type="title"/>
          </p:nvPr>
        </p:nvSpPr>
        <p:spPr/>
        <p:txBody>
          <a:bodyPr/>
          <a:lstStyle/>
          <a:p>
            <a:r>
              <a:rPr lang="en-AU" dirty="0"/>
              <a:t>Adding a second sensor</a:t>
            </a:r>
          </a:p>
        </p:txBody>
      </p:sp>
      <p:cxnSp>
        <p:nvCxnSpPr>
          <p:cNvPr id="5" name="Straight Connector 4">
            <a:extLst>
              <a:ext uri="{FF2B5EF4-FFF2-40B4-BE49-F238E27FC236}">
                <a16:creationId xmlns:a16="http://schemas.microsoft.com/office/drawing/2014/main" id="{5C5E7928-1BC2-4A7B-893F-1015324BF1B4}"/>
              </a:ext>
            </a:extLst>
          </p:cNvPr>
          <p:cNvCxnSpPr>
            <a:cxnSpLocks/>
          </p:cNvCxnSpPr>
          <p:nvPr/>
        </p:nvCxnSpPr>
        <p:spPr>
          <a:xfrm>
            <a:off x="2351584" y="1844824"/>
            <a:ext cx="7200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7A64537-15DC-4D76-A028-D2A8138E580C}"/>
              </a:ext>
            </a:extLst>
          </p:cNvPr>
          <p:cNvSpPr txBox="1"/>
          <p:nvPr/>
        </p:nvSpPr>
        <p:spPr>
          <a:xfrm>
            <a:off x="839416" y="3921675"/>
            <a:ext cx="6442203" cy="2862322"/>
          </a:xfrm>
          <a:prstGeom prst="rect">
            <a:avLst/>
          </a:prstGeom>
          <a:noFill/>
        </p:spPr>
        <p:txBody>
          <a:bodyPr wrap="square" rtlCol="0">
            <a:spAutoFit/>
          </a:bodyPr>
          <a:lstStyle/>
          <a:p>
            <a:r>
              <a:rPr lang="en-AU" b="1" dirty="0"/>
              <a:t>Case 2</a:t>
            </a:r>
          </a:p>
          <a:p>
            <a:r>
              <a:rPr lang="en-AU" dirty="0"/>
              <a:t>While True: </a:t>
            </a:r>
            <a:r>
              <a:rPr lang="en-AU" dirty="0">
                <a:solidFill>
                  <a:srgbClr val="0070C0"/>
                </a:solidFill>
              </a:rPr>
              <a:t>#robot on</a:t>
            </a:r>
          </a:p>
          <a:p>
            <a:pPr lvl="1"/>
            <a:r>
              <a:rPr lang="en-AU" dirty="0"/>
              <a:t>If </a:t>
            </a:r>
            <a:r>
              <a:rPr lang="en-AU" dirty="0" err="1"/>
              <a:t>sensor_left</a:t>
            </a:r>
            <a:r>
              <a:rPr lang="en-AU" dirty="0"/>
              <a:t> sees white AND </a:t>
            </a:r>
            <a:r>
              <a:rPr lang="en-AU" dirty="0" err="1"/>
              <a:t>sensor_right</a:t>
            </a:r>
            <a:r>
              <a:rPr lang="en-AU" dirty="0"/>
              <a:t> sees white:</a:t>
            </a:r>
          </a:p>
          <a:p>
            <a:pPr lvl="2"/>
            <a:r>
              <a:rPr lang="en-AU" dirty="0"/>
              <a:t>go straight</a:t>
            </a:r>
          </a:p>
          <a:p>
            <a:pPr lvl="1"/>
            <a:r>
              <a:rPr lang="en-AU" dirty="0"/>
              <a:t>If </a:t>
            </a:r>
            <a:r>
              <a:rPr lang="en-AU" dirty="0" err="1"/>
              <a:t>sensor_left</a:t>
            </a:r>
            <a:r>
              <a:rPr lang="en-AU" dirty="0"/>
              <a:t> sees white AND </a:t>
            </a:r>
            <a:r>
              <a:rPr lang="en-AU" dirty="0" err="1"/>
              <a:t>sensor_right</a:t>
            </a:r>
            <a:r>
              <a:rPr lang="en-AU" dirty="0"/>
              <a:t> sees black:</a:t>
            </a:r>
          </a:p>
          <a:p>
            <a:pPr lvl="2"/>
            <a:r>
              <a:rPr lang="en-AU" dirty="0"/>
              <a:t>turn right</a:t>
            </a:r>
          </a:p>
          <a:p>
            <a:pPr lvl="1"/>
            <a:r>
              <a:rPr lang="en-AU" dirty="0"/>
              <a:t>If </a:t>
            </a:r>
            <a:r>
              <a:rPr lang="en-AU" dirty="0" err="1"/>
              <a:t>sensor_left</a:t>
            </a:r>
            <a:r>
              <a:rPr lang="en-AU" dirty="0"/>
              <a:t> sees black AND </a:t>
            </a:r>
            <a:r>
              <a:rPr lang="en-AU" dirty="0" err="1"/>
              <a:t>sensor_right</a:t>
            </a:r>
            <a:r>
              <a:rPr lang="en-AU" dirty="0"/>
              <a:t> sees white:</a:t>
            </a:r>
          </a:p>
          <a:p>
            <a:pPr lvl="2"/>
            <a:r>
              <a:rPr lang="en-AU" dirty="0"/>
              <a:t>turn left</a:t>
            </a:r>
          </a:p>
          <a:p>
            <a:pPr lvl="1"/>
            <a:r>
              <a:rPr lang="en-AU" dirty="0"/>
              <a:t>If </a:t>
            </a:r>
            <a:r>
              <a:rPr lang="en-AU" dirty="0" err="1"/>
              <a:t>sensor_left</a:t>
            </a:r>
            <a:r>
              <a:rPr lang="en-AU" dirty="0"/>
              <a:t> sees black AND </a:t>
            </a:r>
            <a:r>
              <a:rPr lang="en-AU" dirty="0" err="1"/>
              <a:t>sensor_right</a:t>
            </a:r>
            <a:r>
              <a:rPr lang="en-AU" dirty="0"/>
              <a:t> sees black:</a:t>
            </a:r>
          </a:p>
          <a:p>
            <a:pPr lvl="2"/>
            <a:r>
              <a:rPr lang="en-AU" dirty="0">
                <a:solidFill>
                  <a:srgbClr val="0070C0"/>
                </a:solidFill>
              </a:rPr>
              <a:t># Will this ever occur??? What should happen???</a:t>
            </a:r>
          </a:p>
        </p:txBody>
      </p:sp>
      <p:sp>
        <p:nvSpPr>
          <p:cNvPr id="25" name="TextBox 24">
            <a:extLst>
              <a:ext uri="{FF2B5EF4-FFF2-40B4-BE49-F238E27FC236}">
                <a16:creationId xmlns:a16="http://schemas.microsoft.com/office/drawing/2014/main" id="{FEE3D1D3-218E-4B64-88D0-7344764D2C6C}"/>
              </a:ext>
            </a:extLst>
          </p:cNvPr>
          <p:cNvSpPr txBox="1"/>
          <p:nvPr/>
        </p:nvSpPr>
        <p:spPr>
          <a:xfrm>
            <a:off x="872905" y="2276872"/>
            <a:ext cx="3816424" cy="1754326"/>
          </a:xfrm>
          <a:prstGeom prst="rect">
            <a:avLst/>
          </a:prstGeom>
          <a:noFill/>
        </p:spPr>
        <p:txBody>
          <a:bodyPr wrap="square" rtlCol="0">
            <a:spAutoFit/>
          </a:bodyPr>
          <a:lstStyle/>
          <a:p>
            <a:r>
              <a:rPr lang="en-AU" b="1" dirty="0"/>
              <a:t>Case 1</a:t>
            </a:r>
          </a:p>
          <a:p>
            <a:r>
              <a:rPr lang="en-AU" dirty="0"/>
              <a:t>While True: </a:t>
            </a:r>
            <a:r>
              <a:rPr lang="en-AU" dirty="0">
                <a:solidFill>
                  <a:srgbClr val="0070C0"/>
                </a:solidFill>
              </a:rPr>
              <a:t># robot on</a:t>
            </a:r>
            <a:endParaRPr lang="en-AU" dirty="0"/>
          </a:p>
          <a:p>
            <a:pPr lvl="1"/>
            <a:r>
              <a:rPr lang="en-AU" dirty="0"/>
              <a:t>While </a:t>
            </a:r>
            <a:r>
              <a:rPr lang="en-AU" dirty="0" err="1"/>
              <a:t>sensor_left</a:t>
            </a:r>
            <a:r>
              <a:rPr lang="en-AU" dirty="0"/>
              <a:t> sees black: </a:t>
            </a:r>
          </a:p>
          <a:p>
            <a:pPr lvl="2"/>
            <a:r>
              <a:rPr lang="en-AU" dirty="0"/>
              <a:t>Turn left</a:t>
            </a:r>
          </a:p>
          <a:p>
            <a:pPr lvl="1"/>
            <a:r>
              <a:rPr lang="en-AU" dirty="0"/>
              <a:t>While </a:t>
            </a:r>
            <a:r>
              <a:rPr lang="en-AU" dirty="0" err="1"/>
              <a:t>sensor_right</a:t>
            </a:r>
            <a:r>
              <a:rPr lang="en-AU" dirty="0"/>
              <a:t> sees black:</a:t>
            </a:r>
          </a:p>
          <a:p>
            <a:pPr lvl="2"/>
            <a:r>
              <a:rPr lang="en-AU" dirty="0"/>
              <a:t>Turn right</a:t>
            </a:r>
          </a:p>
        </p:txBody>
      </p:sp>
      <p:sp>
        <p:nvSpPr>
          <p:cNvPr id="26" name="TextBox 25">
            <a:extLst>
              <a:ext uri="{FF2B5EF4-FFF2-40B4-BE49-F238E27FC236}">
                <a16:creationId xmlns:a16="http://schemas.microsoft.com/office/drawing/2014/main" id="{BC7E4835-5000-44F9-B720-4440ED4DDAD0}"/>
              </a:ext>
            </a:extLst>
          </p:cNvPr>
          <p:cNvSpPr txBox="1"/>
          <p:nvPr/>
        </p:nvSpPr>
        <p:spPr>
          <a:xfrm>
            <a:off x="8162491" y="4875782"/>
            <a:ext cx="3528392" cy="954107"/>
          </a:xfrm>
          <a:prstGeom prst="rect">
            <a:avLst/>
          </a:prstGeom>
          <a:noFill/>
        </p:spPr>
        <p:txBody>
          <a:bodyPr wrap="square" rtlCol="0">
            <a:spAutoFit/>
          </a:bodyPr>
          <a:lstStyle/>
          <a:p>
            <a:r>
              <a:rPr lang="en-AU" sz="2800" dirty="0"/>
              <a:t>What does this look like in code?</a:t>
            </a:r>
          </a:p>
        </p:txBody>
      </p:sp>
      <p:grpSp>
        <p:nvGrpSpPr>
          <p:cNvPr id="4" name="Group 3">
            <a:extLst>
              <a:ext uri="{FF2B5EF4-FFF2-40B4-BE49-F238E27FC236}">
                <a16:creationId xmlns:a16="http://schemas.microsoft.com/office/drawing/2014/main" id="{7B00DC5E-5207-4D28-A37F-F53932FCD6AA}"/>
              </a:ext>
            </a:extLst>
          </p:cNvPr>
          <p:cNvGrpSpPr/>
          <p:nvPr/>
        </p:nvGrpSpPr>
        <p:grpSpPr>
          <a:xfrm>
            <a:off x="1861792" y="1556792"/>
            <a:ext cx="1149862" cy="576064"/>
            <a:chOff x="1861792" y="1556792"/>
            <a:chExt cx="1149862" cy="576064"/>
          </a:xfrm>
        </p:grpSpPr>
        <p:sp>
          <p:nvSpPr>
            <p:cNvPr id="22" name="Rectangle 21">
              <a:extLst>
                <a:ext uri="{FF2B5EF4-FFF2-40B4-BE49-F238E27FC236}">
                  <a16:creationId xmlns:a16="http://schemas.microsoft.com/office/drawing/2014/main" id="{8C83444F-429D-4BEF-A00B-706EAF88F68D}"/>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2E15DE71-C686-4CD0-819A-9C4B86EAE1EB}"/>
                </a:ext>
              </a:extLst>
            </p:cNvPr>
            <p:cNvGrpSpPr/>
            <p:nvPr/>
          </p:nvGrpSpPr>
          <p:grpSpPr>
            <a:xfrm>
              <a:off x="2867638" y="1637407"/>
              <a:ext cx="144016" cy="414834"/>
              <a:chOff x="1343638" y="2283525"/>
              <a:chExt cx="144016" cy="414834"/>
            </a:xfrm>
          </p:grpSpPr>
          <p:sp>
            <p:nvSpPr>
              <p:cNvPr id="21" name="Oval 20">
                <a:extLst>
                  <a:ext uri="{FF2B5EF4-FFF2-40B4-BE49-F238E27FC236}">
                    <a16:creationId xmlns:a16="http://schemas.microsoft.com/office/drawing/2014/main" id="{F7BC7376-A99B-447F-AB9E-71AF0A899540}"/>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Oval 27">
                <a:extLst>
                  <a:ext uri="{FF2B5EF4-FFF2-40B4-BE49-F238E27FC236}">
                    <a16:creationId xmlns:a16="http://schemas.microsoft.com/office/drawing/2014/main" id="{C5C40121-CAC3-4F2C-AC1E-187624998EC3}"/>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12" name="Group 11">
            <a:extLst>
              <a:ext uri="{FF2B5EF4-FFF2-40B4-BE49-F238E27FC236}">
                <a16:creationId xmlns:a16="http://schemas.microsoft.com/office/drawing/2014/main" id="{3B7B4258-8DBE-4F4C-B40C-F98B04C92A3C}"/>
              </a:ext>
            </a:extLst>
          </p:cNvPr>
          <p:cNvGrpSpPr/>
          <p:nvPr/>
        </p:nvGrpSpPr>
        <p:grpSpPr>
          <a:xfrm rot="381053">
            <a:off x="2281842" y="1556792"/>
            <a:ext cx="1149862" cy="576064"/>
            <a:chOff x="1861792" y="1556792"/>
            <a:chExt cx="1149862" cy="576064"/>
          </a:xfrm>
        </p:grpSpPr>
        <p:sp>
          <p:nvSpPr>
            <p:cNvPr id="13" name="Rectangle 12">
              <a:extLst>
                <a:ext uri="{FF2B5EF4-FFF2-40B4-BE49-F238E27FC236}">
                  <a16:creationId xmlns:a16="http://schemas.microsoft.com/office/drawing/2014/main" id="{165C99D5-EC1A-4363-9D0F-E9597619B85B}"/>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a:extLst>
                <a:ext uri="{FF2B5EF4-FFF2-40B4-BE49-F238E27FC236}">
                  <a16:creationId xmlns:a16="http://schemas.microsoft.com/office/drawing/2014/main" id="{FCEB0378-CB28-47F4-BBAE-25236811F907}"/>
                </a:ext>
              </a:extLst>
            </p:cNvPr>
            <p:cNvGrpSpPr/>
            <p:nvPr/>
          </p:nvGrpSpPr>
          <p:grpSpPr>
            <a:xfrm>
              <a:off x="2867638" y="1637407"/>
              <a:ext cx="144016" cy="414834"/>
              <a:chOff x="1343638" y="2283525"/>
              <a:chExt cx="144016" cy="414834"/>
            </a:xfrm>
          </p:grpSpPr>
          <p:sp>
            <p:nvSpPr>
              <p:cNvPr id="15" name="Oval 14">
                <a:extLst>
                  <a:ext uri="{FF2B5EF4-FFF2-40B4-BE49-F238E27FC236}">
                    <a16:creationId xmlns:a16="http://schemas.microsoft.com/office/drawing/2014/main" id="{51E3C68A-E255-4406-8B8A-5FA3B3213368}"/>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Oval 15">
                <a:extLst>
                  <a:ext uri="{FF2B5EF4-FFF2-40B4-BE49-F238E27FC236}">
                    <a16:creationId xmlns:a16="http://schemas.microsoft.com/office/drawing/2014/main" id="{B3C8E1E8-4534-4CD9-A132-17D6FB8F49D1}"/>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17" name="Group 16">
            <a:extLst>
              <a:ext uri="{FF2B5EF4-FFF2-40B4-BE49-F238E27FC236}">
                <a16:creationId xmlns:a16="http://schemas.microsoft.com/office/drawing/2014/main" id="{D8894156-372B-419F-9CEF-5513AF30C037}"/>
              </a:ext>
            </a:extLst>
          </p:cNvPr>
          <p:cNvGrpSpPr/>
          <p:nvPr/>
        </p:nvGrpSpPr>
        <p:grpSpPr>
          <a:xfrm rot="21282941">
            <a:off x="2749972" y="1556792"/>
            <a:ext cx="1149862" cy="576064"/>
            <a:chOff x="1861792" y="1556792"/>
            <a:chExt cx="1149862" cy="576064"/>
          </a:xfrm>
        </p:grpSpPr>
        <p:sp>
          <p:nvSpPr>
            <p:cNvPr id="18" name="Rectangle 17">
              <a:extLst>
                <a:ext uri="{FF2B5EF4-FFF2-40B4-BE49-F238E27FC236}">
                  <a16:creationId xmlns:a16="http://schemas.microsoft.com/office/drawing/2014/main" id="{9FB47FE7-A8D8-4CEF-BA25-9004EE43D998}"/>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a:extLst>
                <a:ext uri="{FF2B5EF4-FFF2-40B4-BE49-F238E27FC236}">
                  <a16:creationId xmlns:a16="http://schemas.microsoft.com/office/drawing/2014/main" id="{3EE0DEE1-11C7-4E91-A681-FB99A77027D5}"/>
                </a:ext>
              </a:extLst>
            </p:cNvPr>
            <p:cNvGrpSpPr/>
            <p:nvPr/>
          </p:nvGrpSpPr>
          <p:grpSpPr>
            <a:xfrm>
              <a:off x="2867638" y="1637407"/>
              <a:ext cx="144016" cy="414834"/>
              <a:chOff x="1343638" y="2283525"/>
              <a:chExt cx="144016" cy="414834"/>
            </a:xfrm>
          </p:grpSpPr>
          <p:sp>
            <p:nvSpPr>
              <p:cNvPr id="23" name="Oval 22">
                <a:extLst>
                  <a:ext uri="{FF2B5EF4-FFF2-40B4-BE49-F238E27FC236}">
                    <a16:creationId xmlns:a16="http://schemas.microsoft.com/office/drawing/2014/main" id="{B9455E86-3D6E-4405-955A-33181FAFEC64}"/>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Oval 23">
                <a:extLst>
                  <a:ext uri="{FF2B5EF4-FFF2-40B4-BE49-F238E27FC236}">
                    <a16:creationId xmlns:a16="http://schemas.microsoft.com/office/drawing/2014/main" id="{0F403790-5491-492E-8009-FA107E367E6F}"/>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68" name="Group 67">
            <a:extLst>
              <a:ext uri="{FF2B5EF4-FFF2-40B4-BE49-F238E27FC236}">
                <a16:creationId xmlns:a16="http://schemas.microsoft.com/office/drawing/2014/main" id="{6E69B042-F8A0-4F86-9741-78C7D29BDD0C}"/>
              </a:ext>
            </a:extLst>
          </p:cNvPr>
          <p:cNvGrpSpPr/>
          <p:nvPr/>
        </p:nvGrpSpPr>
        <p:grpSpPr>
          <a:xfrm rot="381053">
            <a:off x="3206184" y="1554072"/>
            <a:ext cx="1149862" cy="576064"/>
            <a:chOff x="1861792" y="1556792"/>
            <a:chExt cx="1149862" cy="576064"/>
          </a:xfrm>
        </p:grpSpPr>
        <p:sp>
          <p:nvSpPr>
            <p:cNvPr id="69" name="Rectangle 68">
              <a:extLst>
                <a:ext uri="{FF2B5EF4-FFF2-40B4-BE49-F238E27FC236}">
                  <a16:creationId xmlns:a16="http://schemas.microsoft.com/office/drawing/2014/main" id="{E5CE83AC-56B2-44E4-87C1-89B510A45314}"/>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0" name="Group 69">
              <a:extLst>
                <a:ext uri="{FF2B5EF4-FFF2-40B4-BE49-F238E27FC236}">
                  <a16:creationId xmlns:a16="http://schemas.microsoft.com/office/drawing/2014/main" id="{E28C2895-72C7-4FB7-A715-5E910FB4401A}"/>
                </a:ext>
              </a:extLst>
            </p:cNvPr>
            <p:cNvGrpSpPr/>
            <p:nvPr/>
          </p:nvGrpSpPr>
          <p:grpSpPr>
            <a:xfrm>
              <a:off x="2867638" y="1637407"/>
              <a:ext cx="144016" cy="414834"/>
              <a:chOff x="1343638" y="2283525"/>
              <a:chExt cx="144016" cy="414834"/>
            </a:xfrm>
          </p:grpSpPr>
          <p:sp>
            <p:nvSpPr>
              <p:cNvPr id="71" name="Oval 70">
                <a:extLst>
                  <a:ext uri="{FF2B5EF4-FFF2-40B4-BE49-F238E27FC236}">
                    <a16:creationId xmlns:a16="http://schemas.microsoft.com/office/drawing/2014/main" id="{3B9552FB-D37A-4691-BA3B-255E45D45539}"/>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Oval 71">
                <a:extLst>
                  <a:ext uri="{FF2B5EF4-FFF2-40B4-BE49-F238E27FC236}">
                    <a16:creationId xmlns:a16="http://schemas.microsoft.com/office/drawing/2014/main" id="{E59B69FE-565A-4673-8012-795C9CC17456}"/>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73" name="Group 72">
            <a:extLst>
              <a:ext uri="{FF2B5EF4-FFF2-40B4-BE49-F238E27FC236}">
                <a16:creationId xmlns:a16="http://schemas.microsoft.com/office/drawing/2014/main" id="{F2C5D9B0-058C-44CD-971F-B48456C9EB2E}"/>
              </a:ext>
            </a:extLst>
          </p:cNvPr>
          <p:cNvGrpSpPr/>
          <p:nvPr/>
        </p:nvGrpSpPr>
        <p:grpSpPr>
          <a:xfrm rot="21282941">
            <a:off x="3674314" y="1554072"/>
            <a:ext cx="1149862" cy="576064"/>
            <a:chOff x="1861792" y="1556792"/>
            <a:chExt cx="1149862" cy="576064"/>
          </a:xfrm>
        </p:grpSpPr>
        <p:sp>
          <p:nvSpPr>
            <p:cNvPr id="74" name="Rectangle 73">
              <a:extLst>
                <a:ext uri="{FF2B5EF4-FFF2-40B4-BE49-F238E27FC236}">
                  <a16:creationId xmlns:a16="http://schemas.microsoft.com/office/drawing/2014/main" id="{4FFF12E5-1763-49EE-BCCF-F36F931A3D24}"/>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5" name="Group 74">
              <a:extLst>
                <a:ext uri="{FF2B5EF4-FFF2-40B4-BE49-F238E27FC236}">
                  <a16:creationId xmlns:a16="http://schemas.microsoft.com/office/drawing/2014/main" id="{2DD12C88-CC14-4FA0-BD93-05889C51A213}"/>
                </a:ext>
              </a:extLst>
            </p:cNvPr>
            <p:cNvGrpSpPr/>
            <p:nvPr/>
          </p:nvGrpSpPr>
          <p:grpSpPr>
            <a:xfrm>
              <a:off x="2867638" y="1637407"/>
              <a:ext cx="144016" cy="414834"/>
              <a:chOff x="1343638" y="2283525"/>
              <a:chExt cx="144016" cy="414834"/>
            </a:xfrm>
          </p:grpSpPr>
          <p:sp>
            <p:nvSpPr>
              <p:cNvPr id="76" name="Oval 75">
                <a:extLst>
                  <a:ext uri="{FF2B5EF4-FFF2-40B4-BE49-F238E27FC236}">
                    <a16:creationId xmlns:a16="http://schemas.microsoft.com/office/drawing/2014/main" id="{32DBB206-823C-46CB-BCEC-17B7BACE72E5}"/>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Oval 76">
                <a:extLst>
                  <a:ext uri="{FF2B5EF4-FFF2-40B4-BE49-F238E27FC236}">
                    <a16:creationId xmlns:a16="http://schemas.microsoft.com/office/drawing/2014/main" id="{5EE0BA0B-8BAE-4B0F-BB20-D9E5C914361A}"/>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78" name="Group 77">
            <a:extLst>
              <a:ext uri="{FF2B5EF4-FFF2-40B4-BE49-F238E27FC236}">
                <a16:creationId xmlns:a16="http://schemas.microsoft.com/office/drawing/2014/main" id="{5C5F6EAE-7466-48DC-BA36-F57D2BF0C153}"/>
              </a:ext>
            </a:extLst>
          </p:cNvPr>
          <p:cNvGrpSpPr/>
          <p:nvPr/>
        </p:nvGrpSpPr>
        <p:grpSpPr>
          <a:xfrm rot="381053">
            <a:off x="4124208" y="1551351"/>
            <a:ext cx="1149862" cy="576064"/>
            <a:chOff x="1861792" y="1556792"/>
            <a:chExt cx="1149862" cy="576064"/>
          </a:xfrm>
        </p:grpSpPr>
        <p:sp>
          <p:nvSpPr>
            <p:cNvPr id="79" name="Rectangle 78">
              <a:extLst>
                <a:ext uri="{FF2B5EF4-FFF2-40B4-BE49-F238E27FC236}">
                  <a16:creationId xmlns:a16="http://schemas.microsoft.com/office/drawing/2014/main" id="{74586579-9A01-498B-AA09-7F8395DC6EBC}"/>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0" name="Group 79">
              <a:extLst>
                <a:ext uri="{FF2B5EF4-FFF2-40B4-BE49-F238E27FC236}">
                  <a16:creationId xmlns:a16="http://schemas.microsoft.com/office/drawing/2014/main" id="{91CD057C-DB57-4B1A-BD65-EA3FA0D81B03}"/>
                </a:ext>
              </a:extLst>
            </p:cNvPr>
            <p:cNvGrpSpPr/>
            <p:nvPr/>
          </p:nvGrpSpPr>
          <p:grpSpPr>
            <a:xfrm>
              <a:off x="2867638" y="1637407"/>
              <a:ext cx="144016" cy="414834"/>
              <a:chOff x="1343638" y="2283525"/>
              <a:chExt cx="144016" cy="414834"/>
            </a:xfrm>
          </p:grpSpPr>
          <p:sp>
            <p:nvSpPr>
              <p:cNvPr id="81" name="Oval 80">
                <a:extLst>
                  <a:ext uri="{FF2B5EF4-FFF2-40B4-BE49-F238E27FC236}">
                    <a16:creationId xmlns:a16="http://schemas.microsoft.com/office/drawing/2014/main" id="{15518376-F57E-45CE-838B-8C4C49E75600}"/>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2" name="Oval 81">
                <a:extLst>
                  <a:ext uri="{FF2B5EF4-FFF2-40B4-BE49-F238E27FC236}">
                    <a16:creationId xmlns:a16="http://schemas.microsoft.com/office/drawing/2014/main" id="{0831667F-2321-47A4-B07F-B10D907D3028}"/>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83" name="Group 82">
            <a:extLst>
              <a:ext uri="{FF2B5EF4-FFF2-40B4-BE49-F238E27FC236}">
                <a16:creationId xmlns:a16="http://schemas.microsoft.com/office/drawing/2014/main" id="{9FA6F8D0-4E76-4B0C-BAC0-E4BF62726E76}"/>
              </a:ext>
            </a:extLst>
          </p:cNvPr>
          <p:cNvGrpSpPr/>
          <p:nvPr/>
        </p:nvGrpSpPr>
        <p:grpSpPr>
          <a:xfrm rot="21282941">
            <a:off x="4592338" y="1551351"/>
            <a:ext cx="1149862" cy="576064"/>
            <a:chOff x="1861792" y="1556792"/>
            <a:chExt cx="1149862" cy="576064"/>
          </a:xfrm>
        </p:grpSpPr>
        <p:sp>
          <p:nvSpPr>
            <p:cNvPr id="84" name="Rectangle 83">
              <a:extLst>
                <a:ext uri="{FF2B5EF4-FFF2-40B4-BE49-F238E27FC236}">
                  <a16:creationId xmlns:a16="http://schemas.microsoft.com/office/drawing/2014/main" id="{505C972A-9C89-4250-BC00-09205AEE9EB4}"/>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5" name="Group 84">
              <a:extLst>
                <a:ext uri="{FF2B5EF4-FFF2-40B4-BE49-F238E27FC236}">
                  <a16:creationId xmlns:a16="http://schemas.microsoft.com/office/drawing/2014/main" id="{2B3CAC59-AEF8-4DAC-A977-345329357AE4}"/>
                </a:ext>
              </a:extLst>
            </p:cNvPr>
            <p:cNvGrpSpPr/>
            <p:nvPr/>
          </p:nvGrpSpPr>
          <p:grpSpPr>
            <a:xfrm>
              <a:off x="2867638" y="1637407"/>
              <a:ext cx="144016" cy="414834"/>
              <a:chOff x="1343638" y="2283525"/>
              <a:chExt cx="144016" cy="414834"/>
            </a:xfrm>
          </p:grpSpPr>
          <p:sp>
            <p:nvSpPr>
              <p:cNvPr id="86" name="Oval 85">
                <a:extLst>
                  <a:ext uri="{FF2B5EF4-FFF2-40B4-BE49-F238E27FC236}">
                    <a16:creationId xmlns:a16="http://schemas.microsoft.com/office/drawing/2014/main" id="{45795108-CA6D-432B-8957-8E6ECF400F6B}"/>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7" name="Oval 86">
                <a:extLst>
                  <a:ext uri="{FF2B5EF4-FFF2-40B4-BE49-F238E27FC236}">
                    <a16:creationId xmlns:a16="http://schemas.microsoft.com/office/drawing/2014/main" id="{146AA63B-3670-437F-AF90-848ADB3C794E}"/>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88" name="Group 87">
            <a:extLst>
              <a:ext uri="{FF2B5EF4-FFF2-40B4-BE49-F238E27FC236}">
                <a16:creationId xmlns:a16="http://schemas.microsoft.com/office/drawing/2014/main" id="{CA1ECA85-74E0-4C4E-9FF2-4B829DABB64D}"/>
              </a:ext>
            </a:extLst>
          </p:cNvPr>
          <p:cNvGrpSpPr/>
          <p:nvPr/>
        </p:nvGrpSpPr>
        <p:grpSpPr>
          <a:xfrm rot="381053">
            <a:off x="5091319" y="1547772"/>
            <a:ext cx="1149862" cy="576064"/>
            <a:chOff x="1861792" y="1556792"/>
            <a:chExt cx="1149862" cy="576064"/>
          </a:xfrm>
        </p:grpSpPr>
        <p:sp>
          <p:nvSpPr>
            <p:cNvPr id="89" name="Rectangle 88">
              <a:extLst>
                <a:ext uri="{FF2B5EF4-FFF2-40B4-BE49-F238E27FC236}">
                  <a16:creationId xmlns:a16="http://schemas.microsoft.com/office/drawing/2014/main" id="{95ED3399-890B-4C31-9F9E-C6E75383C768}"/>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0" name="Group 89">
              <a:extLst>
                <a:ext uri="{FF2B5EF4-FFF2-40B4-BE49-F238E27FC236}">
                  <a16:creationId xmlns:a16="http://schemas.microsoft.com/office/drawing/2014/main" id="{B1084D7D-15CB-4AD2-9098-CA0A613FBBE3}"/>
                </a:ext>
              </a:extLst>
            </p:cNvPr>
            <p:cNvGrpSpPr/>
            <p:nvPr/>
          </p:nvGrpSpPr>
          <p:grpSpPr>
            <a:xfrm>
              <a:off x="2867638" y="1637407"/>
              <a:ext cx="144016" cy="414834"/>
              <a:chOff x="1343638" y="2283525"/>
              <a:chExt cx="144016" cy="414834"/>
            </a:xfrm>
          </p:grpSpPr>
          <p:sp>
            <p:nvSpPr>
              <p:cNvPr id="91" name="Oval 90">
                <a:extLst>
                  <a:ext uri="{FF2B5EF4-FFF2-40B4-BE49-F238E27FC236}">
                    <a16:creationId xmlns:a16="http://schemas.microsoft.com/office/drawing/2014/main" id="{336E96D8-665B-4B5D-8059-CA5FEAD9D4DE}"/>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 name="Oval 91">
                <a:extLst>
                  <a:ext uri="{FF2B5EF4-FFF2-40B4-BE49-F238E27FC236}">
                    <a16:creationId xmlns:a16="http://schemas.microsoft.com/office/drawing/2014/main" id="{CF295268-8ACF-40EB-A629-9F9BDF655F76}"/>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93" name="Group 92">
            <a:extLst>
              <a:ext uri="{FF2B5EF4-FFF2-40B4-BE49-F238E27FC236}">
                <a16:creationId xmlns:a16="http://schemas.microsoft.com/office/drawing/2014/main" id="{1C2BF6E7-5B92-4860-9CB2-392C4961A8E4}"/>
              </a:ext>
            </a:extLst>
          </p:cNvPr>
          <p:cNvGrpSpPr/>
          <p:nvPr/>
        </p:nvGrpSpPr>
        <p:grpSpPr>
          <a:xfrm rot="21282941">
            <a:off x="5559449" y="1547772"/>
            <a:ext cx="1149862" cy="576064"/>
            <a:chOff x="1861792" y="1556792"/>
            <a:chExt cx="1149862" cy="576064"/>
          </a:xfrm>
        </p:grpSpPr>
        <p:sp>
          <p:nvSpPr>
            <p:cNvPr id="94" name="Rectangle 93">
              <a:extLst>
                <a:ext uri="{FF2B5EF4-FFF2-40B4-BE49-F238E27FC236}">
                  <a16:creationId xmlns:a16="http://schemas.microsoft.com/office/drawing/2014/main" id="{D2C90678-BB4A-4552-902C-6EE2F8C3D7A8}"/>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a:extLst>
                <a:ext uri="{FF2B5EF4-FFF2-40B4-BE49-F238E27FC236}">
                  <a16:creationId xmlns:a16="http://schemas.microsoft.com/office/drawing/2014/main" id="{E5AD2FE3-7A2B-4081-B664-2040EE5F7008}"/>
                </a:ext>
              </a:extLst>
            </p:cNvPr>
            <p:cNvGrpSpPr/>
            <p:nvPr/>
          </p:nvGrpSpPr>
          <p:grpSpPr>
            <a:xfrm>
              <a:off x="2867638" y="1637407"/>
              <a:ext cx="144016" cy="414834"/>
              <a:chOff x="1343638" y="2283525"/>
              <a:chExt cx="144016" cy="414834"/>
            </a:xfrm>
          </p:grpSpPr>
          <p:sp>
            <p:nvSpPr>
              <p:cNvPr id="96" name="Oval 95">
                <a:extLst>
                  <a:ext uri="{FF2B5EF4-FFF2-40B4-BE49-F238E27FC236}">
                    <a16:creationId xmlns:a16="http://schemas.microsoft.com/office/drawing/2014/main" id="{67A4D0D8-8101-46BD-8F90-9426648023E6}"/>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7" name="Oval 96">
                <a:extLst>
                  <a:ext uri="{FF2B5EF4-FFF2-40B4-BE49-F238E27FC236}">
                    <a16:creationId xmlns:a16="http://schemas.microsoft.com/office/drawing/2014/main" id="{D43CEAE9-641E-46FC-82AC-9847382E4F82}"/>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98" name="Group 97">
            <a:extLst>
              <a:ext uri="{FF2B5EF4-FFF2-40B4-BE49-F238E27FC236}">
                <a16:creationId xmlns:a16="http://schemas.microsoft.com/office/drawing/2014/main" id="{036B0F19-2733-4E10-ABC7-6B39E614A337}"/>
              </a:ext>
            </a:extLst>
          </p:cNvPr>
          <p:cNvGrpSpPr/>
          <p:nvPr/>
        </p:nvGrpSpPr>
        <p:grpSpPr>
          <a:xfrm rot="381053">
            <a:off x="6035111" y="1546667"/>
            <a:ext cx="1149862" cy="576064"/>
            <a:chOff x="1861792" y="1556792"/>
            <a:chExt cx="1149862" cy="576064"/>
          </a:xfrm>
        </p:grpSpPr>
        <p:sp>
          <p:nvSpPr>
            <p:cNvPr id="99" name="Rectangle 98">
              <a:extLst>
                <a:ext uri="{FF2B5EF4-FFF2-40B4-BE49-F238E27FC236}">
                  <a16:creationId xmlns:a16="http://schemas.microsoft.com/office/drawing/2014/main" id="{CF70F7AA-530D-433D-BA60-5D7A9F4DEBC8}"/>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0" name="Group 99">
              <a:extLst>
                <a:ext uri="{FF2B5EF4-FFF2-40B4-BE49-F238E27FC236}">
                  <a16:creationId xmlns:a16="http://schemas.microsoft.com/office/drawing/2014/main" id="{A2D7FBEA-250E-4603-86AA-ECEB3E1B728E}"/>
                </a:ext>
              </a:extLst>
            </p:cNvPr>
            <p:cNvGrpSpPr/>
            <p:nvPr/>
          </p:nvGrpSpPr>
          <p:grpSpPr>
            <a:xfrm>
              <a:off x="2867638" y="1637407"/>
              <a:ext cx="144016" cy="414834"/>
              <a:chOff x="1343638" y="2283525"/>
              <a:chExt cx="144016" cy="414834"/>
            </a:xfrm>
          </p:grpSpPr>
          <p:sp>
            <p:nvSpPr>
              <p:cNvPr id="101" name="Oval 100">
                <a:extLst>
                  <a:ext uri="{FF2B5EF4-FFF2-40B4-BE49-F238E27FC236}">
                    <a16:creationId xmlns:a16="http://schemas.microsoft.com/office/drawing/2014/main" id="{B6F209DC-2E66-4D07-82CE-669C65193687}"/>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2" name="Oval 101">
                <a:extLst>
                  <a:ext uri="{FF2B5EF4-FFF2-40B4-BE49-F238E27FC236}">
                    <a16:creationId xmlns:a16="http://schemas.microsoft.com/office/drawing/2014/main" id="{5DB1F1E2-2F9D-47F4-9DD8-B179828E6375}"/>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103" name="Group 102">
            <a:extLst>
              <a:ext uri="{FF2B5EF4-FFF2-40B4-BE49-F238E27FC236}">
                <a16:creationId xmlns:a16="http://schemas.microsoft.com/office/drawing/2014/main" id="{C89C4B5B-3BEB-498B-BABA-A07EAB1A3737}"/>
              </a:ext>
            </a:extLst>
          </p:cNvPr>
          <p:cNvGrpSpPr/>
          <p:nvPr/>
        </p:nvGrpSpPr>
        <p:grpSpPr>
          <a:xfrm rot="21282941">
            <a:off x="6503241" y="1546667"/>
            <a:ext cx="1149862" cy="576064"/>
            <a:chOff x="1861792" y="1556792"/>
            <a:chExt cx="1149862" cy="576064"/>
          </a:xfrm>
        </p:grpSpPr>
        <p:sp>
          <p:nvSpPr>
            <p:cNvPr id="104" name="Rectangle 103">
              <a:extLst>
                <a:ext uri="{FF2B5EF4-FFF2-40B4-BE49-F238E27FC236}">
                  <a16:creationId xmlns:a16="http://schemas.microsoft.com/office/drawing/2014/main" id="{AADC67A2-FE7B-4316-BD00-324A9A5AEF0B}"/>
                </a:ext>
              </a:extLst>
            </p:cNvPr>
            <p:cNvSpPr/>
            <p:nvPr/>
          </p:nvSpPr>
          <p:spPr>
            <a:xfrm>
              <a:off x="1861792" y="155679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5" name="Group 104">
              <a:extLst>
                <a:ext uri="{FF2B5EF4-FFF2-40B4-BE49-F238E27FC236}">
                  <a16:creationId xmlns:a16="http://schemas.microsoft.com/office/drawing/2014/main" id="{6CA9FF20-F692-4193-B542-1B24E1403E91}"/>
                </a:ext>
              </a:extLst>
            </p:cNvPr>
            <p:cNvGrpSpPr/>
            <p:nvPr/>
          </p:nvGrpSpPr>
          <p:grpSpPr>
            <a:xfrm>
              <a:off x="2867638" y="1637407"/>
              <a:ext cx="144016" cy="414834"/>
              <a:chOff x="1343638" y="2283525"/>
              <a:chExt cx="144016" cy="414834"/>
            </a:xfrm>
          </p:grpSpPr>
          <p:sp>
            <p:nvSpPr>
              <p:cNvPr id="106" name="Oval 105">
                <a:extLst>
                  <a:ext uri="{FF2B5EF4-FFF2-40B4-BE49-F238E27FC236}">
                    <a16:creationId xmlns:a16="http://schemas.microsoft.com/office/drawing/2014/main" id="{1D1CC99A-E14B-472A-AD42-FF8988ADBA6C}"/>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7" name="Oval 106">
                <a:extLst>
                  <a:ext uri="{FF2B5EF4-FFF2-40B4-BE49-F238E27FC236}">
                    <a16:creationId xmlns:a16="http://schemas.microsoft.com/office/drawing/2014/main" id="{BBD172C4-1D8B-4292-BB38-C67F49D11FCD}"/>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pic>
        <p:nvPicPr>
          <p:cNvPr id="9" name="Picture 8" descr="A picture containing toy, projector&#10;&#10;Description automatically generated">
            <a:extLst>
              <a:ext uri="{FF2B5EF4-FFF2-40B4-BE49-F238E27FC236}">
                <a16:creationId xmlns:a16="http://schemas.microsoft.com/office/drawing/2014/main" id="{0E513F36-BCB7-49E3-A2BF-2EF91E308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478" y="694354"/>
            <a:ext cx="4100419" cy="3346808"/>
          </a:xfrm>
          <a:prstGeom prst="rect">
            <a:avLst/>
          </a:prstGeom>
        </p:spPr>
      </p:pic>
    </p:spTree>
    <p:extLst>
      <p:ext uri="{BB962C8B-B14F-4D97-AF65-F5344CB8AC3E}">
        <p14:creationId xmlns:p14="http://schemas.microsoft.com/office/powerpoint/2010/main" val="1227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par>
                          <p:cTn id="10" fill="hold">
                            <p:stCondLst>
                              <p:cond delay="500"/>
                            </p:stCondLst>
                            <p:childTnLst>
                              <p:par>
                                <p:cTn id="11" presetID="1" presetClass="exit" presetSubtype="0" fill="hold" nodeType="after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000"/>
                            </p:stCondLst>
                            <p:childTnLst>
                              <p:par>
                                <p:cTn id="17" presetID="1" presetClass="exit" presetSubtype="0" fill="hold" nodeType="after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par>
                          <p:cTn id="22" fill="hold">
                            <p:stCondLst>
                              <p:cond delay="1500"/>
                            </p:stCondLst>
                            <p:childTnLst>
                              <p:par>
                                <p:cTn id="23" presetID="1" presetClass="exit" presetSubtype="0" fill="hold" nodeType="afterEffect">
                                  <p:stCondLst>
                                    <p:cond delay="0"/>
                                  </p:stCondLst>
                                  <p:childTnLst>
                                    <p:set>
                                      <p:cBhvr>
                                        <p:cTn id="24" dur="1" fill="hold">
                                          <p:stCondLst>
                                            <p:cond delay="0"/>
                                          </p:stCondLst>
                                        </p:cTn>
                                        <p:tgtEl>
                                          <p:spTgt spid="6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73"/>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par>
                          <p:cTn id="34" fill="hold">
                            <p:stCondLst>
                              <p:cond delay="2500"/>
                            </p:stCondLst>
                            <p:childTnLst>
                              <p:par>
                                <p:cTn id="35" presetID="1" presetClass="exit" presetSubtype="0" fill="hold" nodeType="afterEffect">
                                  <p:stCondLst>
                                    <p:cond delay="0"/>
                                  </p:stCondLst>
                                  <p:childTnLst>
                                    <p:set>
                                      <p:cBhvr>
                                        <p:cTn id="36" dur="1" fill="hold">
                                          <p:stCondLst>
                                            <p:cond delay="0"/>
                                          </p:stCondLst>
                                        </p:cTn>
                                        <p:tgtEl>
                                          <p:spTgt spid="7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par>
                          <p:cTn id="40" fill="hold">
                            <p:stCondLst>
                              <p:cond delay="3000"/>
                            </p:stCondLst>
                            <p:childTnLst>
                              <p:par>
                                <p:cTn id="41" presetID="1" presetClass="exit" presetSubtype="0" fill="hold" nodeType="afterEffect">
                                  <p:stCondLst>
                                    <p:cond delay="0"/>
                                  </p:stCondLst>
                                  <p:childTnLst>
                                    <p:set>
                                      <p:cBhvr>
                                        <p:cTn id="42" dur="1" fill="hold">
                                          <p:stCondLst>
                                            <p:cond delay="0"/>
                                          </p:stCondLst>
                                        </p:cTn>
                                        <p:tgtEl>
                                          <p:spTgt spid="83"/>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500"/>
                                        <p:tgtEl>
                                          <p:spTgt spid="88"/>
                                        </p:tgtEl>
                                      </p:cBhvr>
                                    </p:animEffect>
                                  </p:childTnLst>
                                </p:cTn>
                              </p:par>
                            </p:childTnLst>
                          </p:cTn>
                        </p:par>
                        <p:par>
                          <p:cTn id="46" fill="hold">
                            <p:stCondLst>
                              <p:cond delay="3500"/>
                            </p:stCondLst>
                            <p:childTnLst>
                              <p:par>
                                <p:cTn id="47" presetID="1" presetClass="exit" presetSubtype="0" fill="hold" nodeType="afterEffect">
                                  <p:stCondLst>
                                    <p:cond delay="0"/>
                                  </p:stCondLst>
                                  <p:childTnLst>
                                    <p:set>
                                      <p:cBhvr>
                                        <p:cTn id="48" dur="1" fill="hold">
                                          <p:stCondLst>
                                            <p:cond delay="0"/>
                                          </p:stCondLst>
                                        </p:cTn>
                                        <p:tgtEl>
                                          <p:spTgt spid="8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childTnLst>
                          </p:cTn>
                        </p:par>
                        <p:par>
                          <p:cTn id="52" fill="hold">
                            <p:stCondLst>
                              <p:cond delay="4000"/>
                            </p:stCondLst>
                            <p:childTnLst>
                              <p:par>
                                <p:cTn id="53" presetID="1" presetClass="exit" presetSubtype="0" fill="hold" nodeType="afterEffect">
                                  <p:stCondLst>
                                    <p:cond delay="0"/>
                                  </p:stCondLst>
                                  <p:childTnLst>
                                    <p:set>
                                      <p:cBhvr>
                                        <p:cTn id="54" dur="1" fill="hold">
                                          <p:stCondLst>
                                            <p:cond delay="0"/>
                                          </p:stCondLst>
                                        </p:cTn>
                                        <p:tgtEl>
                                          <p:spTgt spid="93"/>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par>
                          <p:cTn id="58" fill="hold">
                            <p:stCondLst>
                              <p:cond delay="4500"/>
                            </p:stCondLst>
                            <p:childTnLst>
                              <p:par>
                                <p:cTn id="59" presetID="1" presetClass="exit" presetSubtype="0" fill="hold" nodeType="afterEffect">
                                  <p:stCondLst>
                                    <p:cond delay="0"/>
                                  </p:stCondLst>
                                  <p:childTnLst>
                                    <p:set>
                                      <p:cBhvr>
                                        <p:cTn id="60" dur="1" fill="hold">
                                          <p:stCondLst>
                                            <p:cond delay="0"/>
                                          </p:stCondLst>
                                        </p:cTn>
                                        <p:tgtEl>
                                          <p:spTgt spid="98"/>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fade">
                                      <p:cBhvr>
                                        <p:cTn id="63" dur="500"/>
                                        <p:tgtEl>
                                          <p:spTgt spid="10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4CAF865A-AFD9-46D0-A3D3-F4EDC857B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50" y="1412776"/>
            <a:ext cx="11466667" cy="5142857"/>
          </a:xfrm>
          <a:prstGeom prst="rect">
            <a:avLst/>
          </a:prstGeom>
        </p:spPr>
      </p:pic>
      <p:sp>
        <p:nvSpPr>
          <p:cNvPr id="2" name="Title 1">
            <a:extLst>
              <a:ext uri="{FF2B5EF4-FFF2-40B4-BE49-F238E27FC236}">
                <a16:creationId xmlns:a16="http://schemas.microsoft.com/office/drawing/2014/main" id="{69048B52-8BCD-4AFD-8306-DEEB0D8598C6}"/>
              </a:ext>
            </a:extLst>
          </p:cNvPr>
          <p:cNvSpPr>
            <a:spLocks noGrp="1"/>
          </p:cNvSpPr>
          <p:nvPr>
            <p:ph type="title"/>
          </p:nvPr>
        </p:nvSpPr>
        <p:spPr/>
        <p:txBody>
          <a:bodyPr/>
          <a:lstStyle/>
          <a:p>
            <a:r>
              <a:rPr lang="en-AU" dirty="0"/>
              <a:t>Double sensor – Case 1</a:t>
            </a:r>
          </a:p>
        </p:txBody>
      </p:sp>
      <p:sp>
        <p:nvSpPr>
          <p:cNvPr id="5" name="TextBox 4">
            <a:extLst>
              <a:ext uri="{FF2B5EF4-FFF2-40B4-BE49-F238E27FC236}">
                <a16:creationId xmlns:a16="http://schemas.microsoft.com/office/drawing/2014/main" id="{1915C986-B16A-46A2-A862-C00F9AE76E0D}"/>
              </a:ext>
            </a:extLst>
          </p:cNvPr>
          <p:cNvSpPr txBox="1"/>
          <p:nvPr/>
        </p:nvSpPr>
        <p:spPr>
          <a:xfrm>
            <a:off x="224886" y="6315647"/>
            <a:ext cx="8744120" cy="369332"/>
          </a:xfrm>
          <a:prstGeom prst="rect">
            <a:avLst/>
          </a:prstGeom>
          <a:solidFill>
            <a:srgbClr val="BDFFDB"/>
          </a:solidFill>
          <a:ln w="28575">
            <a:solidFill>
              <a:srgbClr val="00B050"/>
            </a:solidFill>
          </a:ln>
        </p:spPr>
        <p:txBody>
          <a:bodyPr wrap="square" rtlCol="0">
            <a:spAutoFit/>
          </a:bodyPr>
          <a:lstStyle/>
          <a:p>
            <a:pPr algn="ctr"/>
            <a:r>
              <a:rPr lang="en-AU" dirty="0"/>
              <a:t>Consider colour vs reflected light, reflected light cut-off values, motor speed settings</a:t>
            </a:r>
          </a:p>
        </p:txBody>
      </p:sp>
      <p:sp>
        <p:nvSpPr>
          <p:cNvPr id="6" name="TextBox 5">
            <a:extLst>
              <a:ext uri="{FF2B5EF4-FFF2-40B4-BE49-F238E27FC236}">
                <a16:creationId xmlns:a16="http://schemas.microsoft.com/office/drawing/2014/main" id="{50BA3468-F65E-41B9-ADFE-4DEE5DD57D5D}"/>
              </a:ext>
            </a:extLst>
          </p:cNvPr>
          <p:cNvSpPr txBox="1"/>
          <p:nvPr/>
        </p:nvSpPr>
        <p:spPr>
          <a:xfrm>
            <a:off x="7899352" y="535613"/>
            <a:ext cx="3816424" cy="1754326"/>
          </a:xfrm>
          <a:prstGeom prst="rect">
            <a:avLst/>
          </a:prstGeom>
          <a:solidFill>
            <a:schemeClr val="bg1"/>
          </a:solidFill>
          <a:ln w="28575">
            <a:solidFill>
              <a:srgbClr val="CC0000"/>
            </a:solidFill>
          </a:ln>
        </p:spPr>
        <p:txBody>
          <a:bodyPr wrap="square" rtlCol="0">
            <a:spAutoFit/>
          </a:bodyPr>
          <a:lstStyle/>
          <a:p>
            <a:r>
              <a:rPr lang="en-AU" b="1" dirty="0"/>
              <a:t>Case 1</a:t>
            </a:r>
          </a:p>
          <a:p>
            <a:r>
              <a:rPr lang="en-AU" dirty="0"/>
              <a:t>While True: </a:t>
            </a:r>
            <a:r>
              <a:rPr lang="en-AU" dirty="0">
                <a:solidFill>
                  <a:srgbClr val="0070C0"/>
                </a:solidFill>
              </a:rPr>
              <a:t># infinite loop</a:t>
            </a:r>
            <a:endParaRPr lang="en-AU" dirty="0"/>
          </a:p>
          <a:p>
            <a:pPr lvl="1"/>
            <a:r>
              <a:rPr lang="en-AU" dirty="0"/>
              <a:t>Turn right</a:t>
            </a:r>
          </a:p>
          <a:p>
            <a:pPr lvl="1"/>
            <a:r>
              <a:rPr lang="en-AU" dirty="0"/>
              <a:t>Until </a:t>
            </a:r>
            <a:r>
              <a:rPr lang="en-AU" dirty="0" err="1"/>
              <a:t>sensor_left</a:t>
            </a:r>
            <a:r>
              <a:rPr lang="en-AU" dirty="0"/>
              <a:t> sees black </a:t>
            </a:r>
          </a:p>
          <a:p>
            <a:pPr lvl="1"/>
            <a:r>
              <a:rPr lang="en-AU" dirty="0"/>
              <a:t>Turn left</a:t>
            </a:r>
          </a:p>
          <a:p>
            <a:pPr lvl="1"/>
            <a:r>
              <a:rPr lang="en-AU" dirty="0"/>
              <a:t>Until </a:t>
            </a:r>
            <a:r>
              <a:rPr lang="en-AU" dirty="0" err="1"/>
              <a:t>sensor_right</a:t>
            </a:r>
            <a:r>
              <a:rPr lang="en-AU" dirty="0"/>
              <a:t> sees black</a:t>
            </a:r>
          </a:p>
        </p:txBody>
      </p:sp>
      <p:sp>
        <p:nvSpPr>
          <p:cNvPr id="10" name="Rectangle 9">
            <a:extLst>
              <a:ext uri="{FF2B5EF4-FFF2-40B4-BE49-F238E27FC236}">
                <a16:creationId xmlns:a16="http://schemas.microsoft.com/office/drawing/2014/main" id="{505B10AE-5595-44DF-8F2E-F8D70B498BE3}"/>
              </a:ext>
            </a:extLst>
          </p:cNvPr>
          <p:cNvSpPr/>
          <p:nvPr/>
        </p:nvSpPr>
        <p:spPr>
          <a:xfrm>
            <a:off x="204650" y="3212976"/>
            <a:ext cx="3011030" cy="207202"/>
          </a:xfrm>
          <a:prstGeom prst="rect">
            <a:avLst/>
          </a:prstGeom>
          <a:noFill/>
          <a:ln>
            <a:solidFill>
              <a:srgbClr val="053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allout: Line 11">
            <a:extLst>
              <a:ext uri="{FF2B5EF4-FFF2-40B4-BE49-F238E27FC236}">
                <a16:creationId xmlns:a16="http://schemas.microsoft.com/office/drawing/2014/main" id="{29B4A004-61C7-44BC-A050-77B8ACA3ABCD}"/>
              </a:ext>
            </a:extLst>
          </p:cNvPr>
          <p:cNvSpPr/>
          <p:nvPr/>
        </p:nvSpPr>
        <p:spPr>
          <a:xfrm>
            <a:off x="4007768" y="3429000"/>
            <a:ext cx="3240360" cy="1185764"/>
          </a:xfrm>
          <a:prstGeom prst="borderCallout1">
            <a:avLst>
              <a:gd name="adj1" fmla="val 22067"/>
              <a:gd name="adj2" fmla="val -5299"/>
              <a:gd name="adj3" fmla="val 831"/>
              <a:gd name="adj4" fmla="val -231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rgbClr val="0530E9"/>
                </a:solidFill>
              </a:rPr>
              <a:t>The “</a:t>
            </a:r>
            <a:r>
              <a:rPr lang="en-AU" dirty="0" err="1">
                <a:solidFill>
                  <a:srgbClr val="0530E9"/>
                </a:solidFill>
              </a:rPr>
              <a:t>less_than</a:t>
            </a:r>
            <a:r>
              <a:rPr lang="en-AU" dirty="0">
                <a:solidFill>
                  <a:srgbClr val="0530E9"/>
                </a:solidFill>
              </a:rPr>
              <a:t>” operator function needs to be imported from the spike library. This is not one of the default imports. </a:t>
            </a:r>
          </a:p>
        </p:txBody>
      </p:sp>
      <p:sp>
        <p:nvSpPr>
          <p:cNvPr id="9" name="Rectangle 8">
            <a:extLst>
              <a:ext uri="{FF2B5EF4-FFF2-40B4-BE49-F238E27FC236}">
                <a16:creationId xmlns:a16="http://schemas.microsoft.com/office/drawing/2014/main" id="{58543C43-C371-457D-8CE6-9FDC7A72EC4F}"/>
              </a:ext>
            </a:extLst>
          </p:cNvPr>
          <p:cNvSpPr/>
          <p:nvPr/>
        </p:nvSpPr>
        <p:spPr>
          <a:xfrm>
            <a:off x="204650" y="5549708"/>
            <a:ext cx="5387294" cy="255556"/>
          </a:xfrm>
          <a:prstGeom prst="rect">
            <a:avLst/>
          </a:prstGeom>
          <a:noFill/>
          <a:ln>
            <a:solidFill>
              <a:srgbClr val="053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877D16D6-24B4-4FB8-AF2C-4FFE4AF654BA}"/>
              </a:ext>
            </a:extLst>
          </p:cNvPr>
          <p:cNvSpPr/>
          <p:nvPr/>
        </p:nvSpPr>
        <p:spPr>
          <a:xfrm>
            <a:off x="8760296" y="3624164"/>
            <a:ext cx="2822104" cy="668932"/>
          </a:xfrm>
          <a:prstGeom prst="rect">
            <a:avLst/>
          </a:prstGeom>
          <a:noFill/>
          <a:ln>
            <a:solidFill>
              <a:srgbClr val="6B7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Connector 13">
            <a:extLst>
              <a:ext uri="{FF2B5EF4-FFF2-40B4-BE49-F238E27FC236}">
                <a16:creationId xmlns:a16="http://schemas.microsoft.com/office/drawing/2014/main" id="{5DDE0D07-EFA7-400F-9C70-F9EB42FA76D3}"/>
              </a:ext>
            </a:extLst>
          </p:cNvPr>
          <p:cNvCxnSpPr>
            <a:cxnSpLocks/>
          </p:cNvCxnSpPr>
          <p:nvPr/>
        </p:nvCxnSpPr>
        <p:spPr>
          <a:xfrm flipH="1">
            <a:off x="5735961" y="4194939"/>
            <a:ext cx="2935418" cy="1432382"/>
          </a:xfrm>
          <a:prstGeom prst="line">
            <a:avLst/>
          </a:prstGeom>
          <a:ln w="28575">
            <a:solidFill>
              <a:srgbClr val="6B7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11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D9327323-501E-449D-AFB0-6446E3AD5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165221"/>
            <a:ext cx="11657143" cy="5552381"/>
          </a:xfrm>
          <a:prstGeom prst="rect">
            <a:avLst/>
          </a:prstGeom>
        </p:spPr>
      </p:pic>
      <p:sp>
        <p:nvSpPr>
          <p:cNvPr id="2" name="Title 1">
            <a:extLst>
              <a:ext uri="{FF2B5EF4-FFF2-40B4-BE49-F238E27FC236}">
                <a16:creationId xmlns:a16="http://schemas.microsoft.com/office/drawing/2014/main" id="{69048B52-8BCD-4AFD-8306-DEEB0D8598C6}"/>
              </a:ext>
            </a:extLst>
          </p:cNvPr>
          <p:cNvSpPr>
            <a:spLocks noGrp="1"/>
          </p:cNvSpPr>
          <p:nvPr>
            <p:ph type="title"/>
          </p:nvPr>
        </p:nvSpPr>
        <p:spPr>
          <a:xfrm>
            <a:off x="3359696" y="352660"/>
            <a:ext cx="5629092" cy="968103"/>
          </a:xfrm>
        </p:spPr>
        <p:txBody>
          <a:bodyPr/>
          <a:lstStyle/>
          <a:p>
            <a:r>
              <a:rPr lang="en-AU" dirty="0"/>
              <a:t>Double sensor – Case 2</a:t>
            </a:r>
          </a:p>
        </p:txBody>
      </p:sp>
      <p:sp>
        <p:nvSpPr>
          <p:cNvPr id="5" name="TextBox 4">
            <a:extLst>
              <a:ext uri="{FF2B5EF4-FFF2-40B4-BE49-F238E27FC236}">
                <a16:creationId xmlns:a16="http://schemas.microsoft.com/office/drawing/2014/main" id="{1915C986-B16A-46A2-A862-C00F9AE76E0D}"/>
              </a:ext>
            </a:extLst>
          </p:cNvPr>
          <p:cNvSpPr txBox="1"/>
          <p:nvPr/>
        </p:nvSpPr>
        <p:spPr>
          <a:xfrm>
            <a:off x="8184232" y="4646338"/>
            <a:ext cx="3863752" cy="2092881"/>
          </a:xfrm>
          <a:prstGeom prst="rect">
            <a:avLst/>
          </a:prstGeom>
          <a:solidFill>
            <a:schemeClr val="bg1"/>
          </a:solidFill>
          <a:ln w="19050">
            <a:solidFill>
              <a:srgbClr val="CC0000"/>
            </a:solidFill>
          </a:ln>
        </p:spPr>
        <p:txBody>
          <a:bodyPr wrap="square" rtlCol="0">
            <a:spAutoFit/>
          </a:bodyPr>
          <a:lstStyle/>
          <a:p>
            <a:pPr marL="176213" indent="-176213">
              <a:spcAft>
                <a:spcPts val="600"/>
              </a:spcAft>
              <a:buFont typeface="Arial" panose="020B0604020202020204" pitchFamily="34" charset="0"/>
              <a:buChar char="•"/>
            </a:pPr>
            <a:r>
              <a:rPr lang="en-AU" sz="2000" dirty="0"/>
              <a:t>What does the “else” condition represent?</a:t>
            </a:r>
          </a:p>
          <a:p>
            <a:pPr marL="176213" indent="-176213">
              <a:spcAft>
                <a:spcPts val="600"/>
              </a:spcAft>
              <a:buFont typeface="Arial" panose="020B0604020202020204" pitchFamily="34" charset="0"/>
              <a:buChar char="•"/>
            </a:pPr>
            <a:r>
              <a:rPr lang="en-AU" sz="2000" dirty="0"/>
              <a:t>Will your robot ever encounter this?</a:t>
            </a:r>
          </a:p>
          <a:p>
            <a:pPr marL="176213" indent="-176213">
              <a:spcAft>
                <a:spcPts val="600"/>
              </a:spcAft>
              <a:buFont typeface="Arial" panose="020B0604020202020204" pitchFamily="34" charset="0"/>
              <a:buChar char="•"/>
            </a:pPr>
            <a:r>
              <a:rPr lang="en-AU" sz="2000" dirty="0"/>
              <a:t>Could this be used to detect green? </a:t>
            </a:r>
          </a:p>
        </p:txBody>
      </p:sp>
    </p:spTree>
    <p:extLst>
      <p:ext uri="{BB962C8B-B14F-4D97-AF65-F5344CB8AC3E}">
        <p14:creationId xmlns:p14="http://schemas.microsoft.com/office/powerpoint/2010/main" val="94393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CDEB-FC6E-4CF4-869C-979A2A1B91FD}"/>
              </a:ext>
            </a:extLst>
          </p:cNvPr>
          <p:cNvSpPr>
            <a:spLocks noGrp="1"/>
          </p:cNvSpPr>
          <p:nvPr>
            <p:ph type="title"/>
          </p:nvPr>
        </p:nvSpPr>
        <p:spPr/>
        <p:txBody>
          <a:bodyPr/>
          <a:lstStyle/>
          <a:p>
            <a:r>
              <a:rPr lang="en-AU" dirty="0"/>
              <a:t>Proportional line follower</a:t>
            </a:r>
          </a:p>
        </p:txBody>
      </p:sp>
      <p:sp>
        <p:nvSpPr>
          <p:cNvPr id="3" name="Content Placeholder 2">
            <a:extLst>
              <a:ext uri="{FF2B5EF4-FFF2-40B4-BE49-F238E27FC236}">
                <a16:creationId xmlns:a16="http://schemas.microsoft.com/office/drawing/2014/main" id="{34D91898-266F-4349-B4A0-A1640ECA1EC9}"/>
              </a:ext>
            </a:extLst>
          </p:cNvPr>
          <p:cNvSpPr>
            <a:spLocks noGrp="1"/>
          </p:cNvSpPr>
          <p:nvPr>
            <p:ph idx="1"/>
          </p:nvPr>
        </p:nvSpPr>
        <p:spPr>
          <a:xfrm>
            <a:off x="1981200" y="1600200"/>
            <a:ext cx="8229600" cy="1540768"/>
          </a:xfrm>
        </p:spPr>
        <p:txBody>
          <a:bodyPr/>
          <a:lstStyle/>
          <a:p>
            <a:r>
              <a:rPr lang="en-AU" dirty="0"/>
              <a:t>What if I could adjust the amount the robot turns by how far off the line it is?</a:t>
            </a:r>
          </a:p>
          <a:p>
            <a:r>
              <a:rPr lang="en-AU" dirty="0"/>
              <a:t>Would this make for a much smoother run along the line?</a:t>
            </a:r>
          </a:p>
        </p:txBody>
      </p:sp>
      <p:cxnSp>
        <p:nvCxnSpPr>
          <p:cNvPr id="4" name="Straight Connector 3">
            <a:extLst>
              <a:ext uri="{FF2B5EF4-FFF2-40B4-BE49-F238E27FC236}">
                <a16:creationId xmlns:a16="http://schemas.microsoft.com/office/drawing/2014/main" id="{DA9FC18D-DD52-4F51-B6F8-70B3A3568110}"/>
              </a:ext>
            </a:extLst>
          </p:cNvPr>
          <p:cNvCxnSpPr>
            <a:cxnSpLocks/>
          </p:cNvCxnSpPr>
          <p:nvPr/>
        </p:nvCxnSpPr>
        <p:spPr>
          <a:xfrm>
            <a:off x="2495600" y="3515594"/>
            <a:ext cx="626469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27194B0-08BB-4962-A131-A1429825A306}"/>
              </a:ext>
            </a:extLst>
          </p:cNvPr>
          <p:cNvGrpSpPr/>
          <p:nvPr/>
        </p:nvGrpSpPr>
        <p:grpSpPr>
          <a:xfrm>
            <a:off x="2903355" y="3227562"/>
            <a:ext cx="1149862" cy="576064"/>
            <a:chOff x="481808" y="3227562"/>
            <a:chExt cx="1149862" cy="576064"/>
          </a:xfrm>
        </p:grpSpPr>
        <p:sp>
          <p:nvSpPr>
            <p:cNvPr id="5" name="Rectangle 4">
              <a:extLst>
                <a:ext uri="{FF2B5EF4-FFF2-40B4-BE49-F238E27FC236}">
                  <a16:creationId xmlns:a16="http://schemas.microsoft.com/office/drawing/2014/main" id="{E09A20F1-E07B-4DFA-AA03-430140F7BEE3}"/>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E4BCE8C5-EE49-4B42-A6B8-FD27231E7A7A}"/>
                </a:ext>
              </a:extLst>
            </p:cNvPr>
            <p:cNvGrpSpPr/>
            <p:nvPr/>
          </p:nvGrpSpPr>
          <p:grpSpPr>
            <a:xfrm>
              <a:off x="1487654" y="3308177"/>
              <a:ext cx="144016" cy="414834"/>
              <a:chOff x="1343638" y="2283525"/>
              <a:chExt cx="144016" cy="414834"/>
            </a:xfrm>
          </p:grpSpPr>
          <p:sp>
            <p:nvSpPr>
              <p:cNvPr id="7" name="Oval 6">
                <a:extLst>
                  <a:ext uri="{FF2B5EF4-FFF2-40B4-BE49-F238E27FC236}">
                    <a16:creationId xmlns:a16="http://schemas.microsoft.com/office/drawing/2014/main" id="{BC135EE1-599B-4D99-B3C1-8558D26CADFA}"/>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a:extLst>
                  <a:ext uri="{FF2B5EF4-FFF2-40B4-BE49-F238E27FC236}">
                    <a16:creationId xmlns:a16="http://schemas.microsoft.com/office/drawing/2014/main" id="{4FBA7B7C-2446-4120-913E-10BDF08FE13F}"/>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10" name="Arc 9">
            <a:extLst>
              <a:ext uri="{FF2B5EF4-FFF2-40B4-BE49-F238E27FC236}">
                <a16:creationId xmlns:a16="http://schemas.microsoft.com/office/drawing/2014/main" id="{D120B2C2-A208-403E-B201-56B7898D4BE4}"/>
              </a:ext>
            </a:extLst>
          </p:cNvPr>
          <p:cNvSpPr/>
          <p:nvPr/>
        </p:nvSpPr>
        <p:spPr>
          <a:xfrm>
            <a:off x="8040216" y="3515597"/>
            <a:ext cx="1440160" cy="1632991"/>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2" name="Straight Connector 11">
            <a:extLst>
              <a:ext uri="{FF2B5EF4-FFF2-40B4-BE49-F238E27FC236}">
                <a16:creationId xmlns:a16="http://schemas.microsoft.com/office/drawing/2014/main" id="{7054A444-8388-41CA-BF0B-9930DFE31A2F}"/>
              </a:ext>
            </a:extLst>
          </p:cNvPr>
          <p:cNvCxnSpPr>
            <a:stCxn id="10" idx="2"/>
          </p:cNvCxnSpPr>
          <p:nvPr/>
        </p:nvCxnSpPr>
        <p:spPr>
          <a:xfrm>
            <a:off x="9480376" y="4332090"/>
            <a:ext cx="0" cy="9691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B1C773E-0BA9-4BE6-9C63-9D1A421D9C4E}"/>
              </a:ext>
            </a:extLst>
          </p:cNvPr>
          <p:cNvGrpSpPr/>
          <p:nvPr/>
        </p:nvGrpSpPr>
        <p:grpSpPr>
          <a:xfrm>
            <a:off x="8042482" y="3217168"/>
            <a:ext cx="1149862" cy="576064"/>
            <a:chOff x="481808" y="3227562"/>
            <a:chExt cx="1149862" cy="576064"/>
          </a:xfrm>
        </p:grpSpPr>
        <p:sp>
          <p:nvSpPr>
            <p:cNvPr id="16" name="Rectangle 15">
              <a:extLst>
                <a:ext uri="{FF2B5EF4-FFF2-40B4-BE49-F238E27FC236}">
                  <a16:creationId xmlns:a16="http://schemas.microsoft.com/office/drawing/2014/main" id="{53EDDF6E-CDB3-437D-9CCC-E07D8BCE3A5A}"/>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42B6D222-B088-4449-854C-9A582AEF6C4B}"/>
                </a:ext>
              </a:extLst>
            </p:cNvPr>
            <p:cNvGrpSpPr/>
            <p:nvPr/>
          </p:nvGrpSpPr>
          <p:grpSpPr>
            <a:xfrm>
              <a:off x="1487654" y="3308177"/>
              <a:ext cx="144016" cy="414834"/>
              <a:chOff x="1343638" y="2283525"/>
              <a:chExt cx="144016" cy="414834"/>
            </a:xfrm>
          </p:grpSpPr>
          <p:sp>
            <p:nvSpPr>
              <p:cNvPr id="18" name="Oval 17">
                <a:extLst>
                  <a:ext uri="{FF2B5EF4-FFF2-40B4-BE49-F238E27FC236}">
                    <a16:creationId xmlns:a16="http://schemas.microsoft.com/office/drawing/2014/main" id="{833F689E-F7EA-448C-98A7-9A544312EA71}"/>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Oval 18">
                <a:extLst>
                  <a:ext uri="{FF2B5EF4-FFF2-40B4-BE49-F238E27FC236}">
                    <a16:creationId xmlns:a16="http://schemas.microsoft.com/office/drawing/2014/main" id="{A6D85CE6-D41D-478D-BF8E-ED5D4A34E40B}"/>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20" name="TextBox 19">
            <a:extLst>
              <a:ext uri="{FF2B5EF4-FFF2-40B4-BE49-F238E27FC236}">
                <a16:creationId xmlns:a16="http://schemas.microsoft.com/office/drawing/2014/main" id="{3FE17D3E-F14F-4458-9EBB-0115ABB984A6}"/>
              </a:ext>
            </a:extLst>
          </p:cNvPr>
          <p:cNvSpPr txBox="1"/>
          <p:nvPr/>
        </p:nvSpPr>
        <p:spPr>
          <a:xfrm>
            <a:off x="2850506" y="3846239"/>
            <a:ext cx="2736304" cy="369332"/>
          </a:xfrm>
          <a:prstGeom prst="rect">
            <a:avLst/>
          </a:prstGeom>
          <a:noFill/>
        </p:spPr>
        <p:txBody>
          <a:bodyPr wrap="square" rtlCol="0">
            <a:spAutoFit/>
          </a:bodyPr>
          <a:lstStyle/>
          <a:p>
            <a:r>
              <a:rPr lang="en-AU" dirty="0"/>
              <a:t>No correction required</a:t>
            </a:r>
          </a:p>
        </p:txBody>
      </p:sp>
      <p:sp>
        <p:nvSpPr>
          <p:cNvPr id="21" name="TextBox 20">
            <a:extLst>
              <a:ext uri="{FF2B5EF4-FFF2-40B4-BE49-F238E27FC236}">
                <a16:creationId xmlns:a16="http://schemas.microsoft.com/office/drawing/2014/main" id="{E77798D0-D0D2-4A4B-B072-5664D9A35C78}"/>
              </a:ext>
            </a:extLst>
          </p:cNvPr>
          <p:cNvSpPr txBox="1"/>
          <p:nvPr/>
        </p:nvSpPr>
        <p:spPr>
          <a:xfrm>
            <a:off x="7440906" y="3846242"/>
            <a:ext cx="1967462" cy="646331"/>
          </a:xfrm>
          <a:prstGeom prst="rect">
            <a:avLst/>
          </a:prstGeom>
          <a:noFill/>
        </p:spPr>
        <p:txBody>
          <a:bodyPr wrap="square" rtlCol="0">
            <a:spAutoFit/>
          </a:bodyPr>
          <a:lstStyle/>
          <a:p>
            <a:r>
              <a:rPr lang="en-AU" dirty="0"/>
              <a:t>Large correction required</a:t>
            </a:r>
          </a:p>
        </p:txBody>
      </p:sp>
      <p:sp>
        <p:nvSpPr>
          <p:cNvPr id="22" name="TextBox 21">
            <a:extLst>
              <a:ext uri="{FF2B5EF4-FFF2-40B4-BE49-F238E27FC236}">
                <a16:creationId xmlns:a16="http://schemas.microsoft.com/office/drawing/2014/main" id="{2FEFAC0E-D21C-4815-BF54-8E94CE14E1DD}"/>
              </a:ext>
            </a:extLst>
          </p:cNvPr>
          <p:cNvSpPr txBox="1"/>
          <p:nvPr/>
        </p:nvSpPr>
        <p:spPr>
          <a:xfrm>
            <a:off x="1933488" y="4230552"/>
            <a:ext cx="7618896" cy="2031325"/>
          </a:xfrm>
          <a:prstGeom prst="rect">
            <a:avLst/>
          </a:prstGeom>
          <a:noFill/>
        </p:spPr>
        <p:txBody>
          <a:bodyPr wrap="square" rtlCol="0">
            <a:spAutoFit/>
          </a:bodyPr>
          <a:lstStyle/>
          <a:p>
            <a:r>
              <a:rPr lang="en-AU" dirty="0"/>
              <a:t>While True: </a:t>
            </a:r>
            <a:r>
              <a:rPr lang="en-AU" dirty="0">
                <a:solidFill>
                  <a:srgbClr val="0070C0"/>
                </a:solidFill>
              </a:rPr>
              <a:t>#robot on</a:t>
            </a:r>
          </a:p>
          <a:p>
            <a:pPr lvl="1"/>
            <a:r>
              <a:rPr lang="en-AU" dirty="0"/>
              <a:t>Input </a:t>
            </a:r>
            <a:r>
              <a:rPr lang="en-AU" dirty="0" err="1"/>
              <a:t>sensor_left</a:t>
            </a:r>
            <a:r>
              <a:rPr lang="en-AU" dirty="0"/>
              <a:t> value</a:t>
            </a:r>
          </a:p>
          <a:p>
            <a:pPr lvl="1"/>
            <a:r>
              <a:rPr lang="en-AU" dirty="0"/>
              <a:t>Input </a:t>
            </a:r>
            <a:r>
              <a:rPr lang="en-AU" dirty="0" err="1"/>
              <a:t>sensor_right</a:t>
            </a:r>
            <a:r>
              <a:rPr lang="en-AU" dirty="0"/>
              <a:t> value</a:t>
            </a:r>
          </a:p>
          <a:p>
            <a:pPr lvl="1"/>
            <a:r>
              <a:rPr lang="en-AU" dirty="0" err="1"/>
              <a:t>Turn_value</a:t>
            </a:r>
            <a:r>
              <a:rPr lang="en-AU" dirty="0"/>
              <a:t> = (</a:t>
            </a:r>
            <a:r>
              <a:rPr lang="en-AU" dirty="0" err="1"/>
              <a:t>sensor_left</a:t>
            </a:r>
            <a:r>
              <a:rPr lang="en-AU" dirty="0"/>
              <a:t> – </a:t>
            </a:r>
            <a:r>
              <a:rPr lang="en-AU" dirty="0" err="1"/>
              <a:t>sensor_right</a:t>
            </a:r>
            <a:r>
              <a:rPr lang="en-AU" dirty="0"/>
              <a:t>) </a:t>
            </a:r>
            <a:r>
              <a:rPr lang="en-AU" dirty="0">
                <a:sym typeface="Symbol" panose="05050102010706020507" pitchFamily="18" charset="2"/>
              </a:rPr>
              <a:t> </a:t>
            </a:r>
            <a:r>
              <a:rPr lang="en-AU" dirty="0" err="1">
                <a:sym typeface="Symbol" panose="05050102010706020507" pitchFamily="18" charset="2"/>
              </a:rPr>
              <a:t>correction_factor</a:t>
            </a:r>
            <a:endParaRPr lang="en-AU" dirty="0">
              <a:sym typeface="Symbol" panose="05050102010706020507" pitchFamily="18" charset="2"/>
            </a:endParaRPr>
          </a:p>
          <a:p>
            <a:pPr lvl="1"/>
            <a:r>
              <a:rPr lang="en-AU" dirty="0">
                <a:sym typeface="Symbol" panose="05050102010706020507" pitchFamily="18" charset="2"/>
              </a:rPr>
              <a:t>Input </a:t>
            </a:r>
            <a:r>
              <a:rPr lang="en-AU" dirty="0" err="1">
                <a:sym typeface="Symbol" panose="05050102010706020507" pitchFamily="18" charset="2"/>
              </a:rPr>
              <a:t>turn_value</a:t>
            </a:r>
            <a:r>
              <a:rPr lang="en-AU" dirty="0">
                <a:sym typeface="Symbol" panose="05050102010706020507" pitchFamily="18" charset="2"/>
              </a:rPr>
              <a:t> to Move Steering block</a:t>
            </a:r>
            <a:br>
              <a:rPr lang="en-AU" dirty="0">
                <a:sym typeface="Symbol" panose="05050102010706020507" pitchFamily="18" charset="2"/>
              </a:rPr>
            </a:br>
            <a:r>
              <a:rPr lang="en-AU" dirty="0">
                <a:sym typeface="Symbol" panose="05050102010706020507" pitchFamily="18" charset="2"/>
              </a:rPr>
              <a:t># if </a:t>
            </a:r>
            <a:r>
              <a:rPr lang="en-AU" dirty="0" err="1">
                <a:sym typeface="Symbol" panose="05050102010706020507" pitchFamily="18" charset="2"/>
              </a:rPr>
              <a:t>sensor_left</a:t>
            </a:r>
            <a:r>
              <a:rPr lang="en-AU" dirty="0">
                <a:sym typeface="Symbol" panose="05050102010706020507" pitchFamily="18" charset="2"/>
              </a:rPr>
              <a:t> &gt; </a:t>
            </a:r>
            <a:r>
              <a:rPr lang="en-AU" dirty="0" err="1">
                <a:sym typeface="Symbol" panose="05050102010706020507" pitchFamily="18" charset="2"/>
              </a:rPr>
              <a:t>sensor_right</a:t>
            </a:r>
            <a:r>
              <a:rPr lang="en-AU" dirty="0">
                <a:sym typeface="Symbol" panose="05050102010706020507" pitchFamily="18" charset="2"/>
              </a:rPr>
              <a:t>, </a:t>
            </a:r>
            <a:r>
              <a:rPr lang="en-AU" dirty="0" err="1">
                <a:sym typeface="Symbol" panose="05050102010706020507" pitchFamily="18" charset="2"/>
              </a:rPr>
              <a:t>turn_value</a:t>
            </a:r>
            <a:r>
              <a:rPr lang="en-AU" dirty="0">
                <a:sym typeface="Symbol" panose="05050102010706020507" pitchFamily="18" charset="2"/>
              </a:rPr>
              <a:t> &gt; 0 and robot turns right</a:t>
            </a:r>
          </a:p>
          <a:p>
            <a:pPr lvl="1"/>
            <a:r>
              <a:rPr lang="en-AU" dirty="0">
                <a:sym typeface="Symbol" panose="05050102010706020507" pitchFamily="18" charset="2"/>
              </a:rPr>
              <a:t># if </a:t>
            </a:r>
            <a:r>
              <a:rPr lang="en-AU" dirty="0" err="1">
                <a:sym typeface="Symbol" panose="05050102010706020507" pitchFamily="18" charset="2"/>
              </a:rPr>
              <a:t>sensor_left</a:t>
            </a:r>
            <a:r>
              <a:rPr lang="en-AU" dirty="0">
                <a:sym typeface="Symbol" panose="05050102010706020507" pitchFamily="18" charset="2"/>
              </a:rPr>
              <a:t> &lt; </a:t>
            </a:r>
            <a:r>
              <a:rPr lang="en-AU" dirty="0" err="1">
                <a:sym typeface="Symbol" panose="05050102010706020507" pitchFamily="18" charset="2"/>
              </a:rPr>
              <a:t>sensor_right</a:t>
            </a:r>
            <a:r>
              <a:rPr lang="en-AU" dirty="0">
                <a:sym typeface="Symbol" panose="05050102010706020507" pitchFamily="18" charset="2"/>
              </a:rPr>
              <a:t>, </a:t>
            </a:r>
            <a:r>
              <a:rPr lang="en-AU" dirty="0" err="1">
                <a:sym typeface="Symbol" panose="05050102010706020507" pitchFamily="18" charset="2"/>
              </a:rPr>
              <a:t>turn_value</a:t>
            </a:r>
            <a:r>
              <a:rPr lang="en-AU" dirty="0">
                <a:sym typeface="Symbol" panose="05050102010706020507" pitchFamily="18" charset="2"/>
              </a:rPr>
              <a:t> &lt; 0 and robot turns left</a:t>
            </a:r>
            <a:endParaRPr lang="en-AU" dirty="0"/>
          </a:p>
        </p:txBody>
      </p:sp>
    </p:spTree>
    <p:extLst>
      <p:ext uri="{BB962C8B-B14F-4D97-AF65-F5344CB8AC3E}">
        <p14:creationId xmlns:p14="http://schemas.microsoft.com/office/powerpoint/2010/main" val="318924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535D-8A22-4295-B68C-379C03781DD6}"/>
              </a:ext>
            </a:extLst>
          </p:cNvPr>
          <p:cNvSpPr>
            <a:spLocks noGrp="1"/>
          </p:cNvSpPr>
          <p:nvPr>
            <p:ph type="ctrTitle"/>
          </p:nvPr>
        </p:nvSpPr>
        <p:spPr/>
        <p:txBody>
          <a:bodyPr/>
          <a:lstStyle/>
          <a:p>
            <a:r>
              <a:rPr lang="en-AU" dirty="0"/>
              <a:t>Robot programming</a:t>
            </a:r>
          </a:p>
        </p:txBody>
      </p:sp>
      <p:sp>
        <p:nvSpPr>
          <p:cNvPr id="3" name="Subtitle 2">
            <a:extLst>
              <a:ext uri="{FF2B5EF4-FFF2-40B4-BE49-F238E27FC236}">
                <a16:creationId xmlns:a16="http://schemas.microsoft.com/office/drawing/2014/main" id="{AB41C747-9E0A-45D0-851F-3C0E2BA8D094}"/>
              </a:ext>
            </a:extLst>
          </p:cNvPr>
          <p:cNvSpPr>
            <a:spLocks noGrp="1"/>
          </p:cNvSpPr>
          <p:nvPr>
            <p:ph type="subTitle" idx="1"/>
          </p:nvPr>
        </p:nvSpPr>
        <p:spPr/>
        <p:txBody>
          <a:bodyPr/>
          <a:lstStyle/>
          <a:p>
            <a:r>
              <a:rPr lang="en-AU" dirty="0"/>
              <a:t>What are the programming challenges and how are they best approached?</a:t>
            </a:r>
          </a:p>
        </p:txBody>
      </p:sp>
    </p:spTree>
    <p:extLst>
      <p:ext uri="{BB962C8B-B14F-4D97-AF65-F5344CB8AC3E}">
        <p14:creationId xmlns:p14="http://schemas.microsoft.com/office/powerpoint/2010/main" val="422260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 email&#10;&#10;Description automatically generated">
            <a:extLst>
              <a:ext uri="{FF2B5EF4-FFF2-40B4-BE49-F238E27FC236}">
                <a16:creationId xmlns:a16="http://schemas.microsoft.com/office/drawing/2014/main" id="{553DC9A3-FC3A-471D-8C80-5615F97C1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9" y="1351470"/>
            <a:ext cx="11361905" cy="5142857"/>
          </a:xfrm>
          <a:prstGeom prst="rect">
            <a:avLst/>
          </a:prstGeom>
        </p:spPr>
      </p:pic>
      <p:sp>
        <p:nvSpPr>
          <p:cNvPr id="2" name="Title 1">
            <a:extLst>
              <a:ext uri="{FF2B5EF4-FFF2-40B4-BE49-F238E27FC236}">
                <a16:creationId xmlns:a16="http://schemas.microsoft.com/office/drawing/2014/main" id="{05E8CDEB-FC6E-4CF4-869C-979A2A1B91FD}"/>
              </a:ext>
            </a:extLst>
          </p:cNvPr>
          <p:cNvSpPr>
            <a:spLocks noGrp="1"/>
          </p:cNvSpPr>
          <p:nvPr>
            <p:ph type="title"/>
          </p:nvPr>
        </p:nvSpPr>
        <p:spPr>
          <a:xfrm>
            <a:off x="491949" y="397375"/>
            <a:ext cx="10972800" cy="990600"/>
          </a:xfrm>
        </p:spPr>
        <p:txBody>
          <a:bodyPr/>
          <a:lstStyle/>
          <a:p>
            <a:r>
              <a:rPr lang="en-AU" dirty="0"/>
              <a:t>Proportional line follower</a:t>
            </a:r>
          </a:p>
        </p:txBody>
      </p:sp>
      <p:sp>
        <p:nvSpPr>
          <p:cNvPr id="26" name="TextBox 25">
            <a:extLst>
              <a:ext uri="{FF2B5EF4-FFF2-40B4-BE49-F238E27FC236}">
                <a16:creationId xmlns:a16="http://schemas.microsoft.com/office/drawing/2014/main" id="{1B4BB9E5-F422-4B2C-AD88-8EF17F3AF7B3}"/>
              </a:ext>
            </a:extLst>
          </p:cNvPr>
          <p:cNvSpPr txBox="1"/>
          <p:nvPr/>
        </p:nvSpPr>
        <p:spPr>
          <a:xfrm>
            <a:off x="8533079" y="1821816"/>
            <a:ext cx="432048" cy="369332"/>
          </a:xfrm>
          <a:prstGeom prst="rect">
            <a:avLst/>
          </a:prstGeom>
          <a:noFill/>
        </p:spPr>
        <p:txBody>
          <a:bodyPr wrap="square" rtlCol="0">
            <a:spAutoFit/>
          </a:bodyPr>
          <a:lstStyle/>
          <a:p>
            <a:r>
              <a:rPr lang="en-AU" dirty="0">
                <a:solidFill>
                  <a:schemeClr val="bg1"/>
                </a:solidFill>
              </a:rPr>
              <a:t>3</a:t>
            </a:r>
          </a:p>
        </p:txBody>
      </p:sp>
      <p:sp>
        <p:nvSpPr>
          <p:cNvPr id="27" name="TextBox 26">
            <a:extLst>
              <a:ext uri="{FF2B5EF4-FFF2-40B4-BE49-F238E27FC236}">
                <a16:creationId xmlns:a16="http://schemas.microsoft.com/office/drawing/2014/main" id="{2D244A4C-38A0-404C-BBFF-F848FD291AC6}"/>
              </a:ext>
            </a:extLst>
          </p:cNvPr>
          <p:cNvSpPr txBox="1"/>
          <p:nvPr/>
        </p:nvSpPr>
        <p:spPr>
          <a:xfrm>
            <a:off x="3524780" y="1560601"/>
            <a:ext cx="432048" cy="369332"/>
          </a:xfrm>
          <a:prstGeom prst="rect">
            <a:avLst/>
          </a:prstGeom>
          <a:noFill/>
        </p:spPr>
        <p:txBody>
          <a:bodyPr wrap="square" rtlCol="0">
            <a:spAutoFit/>
          </a:bodyPr>
          <a:lstStyle/>
          <a:p>
            <a:r>
              <a:rPr lang="en-AU" dirty="0">
                <a:solidFill>
                  <a:schemeClr val="bg1"/>
                </a:solidFill>
              </a:rPr>
              <a:t>2</a:t>
            </a:r>
          </a:p>
        </p:txBody>
      </p:sp>
      <p:sp>
        <p:nvSpPr>
          <p:cNvPr id="28" name="TextBox 27">
            <a:extLst>
              <a:ext uri="{FF2B5EF4-FFF2-40B4-BE49-F238E27FC236}">
                <a16:creationId xmlns:a16="http://schemas.microsoft.com/office/drawing/2014/main" id="{6647382A-8FB8-4CBF-B179-5B4F472ABE47}"/>
              </a:ext>
            </a:extLst>
          </p:cNvPr>
          <p:cNvSpPr txBox="1"/>
          <p:nvPr/>
        </p:nvSpPr>
        <p:spPr>
          <a:xfrm>
            <a:off x="3524644" y="1834570"/>
            <a:ext cx="432048" cy="369332"/>
          </a:xfrm>
          <a:prstGeom prst="rect">
            <a:avLst/>
          </a:prstGeom>
          <a:noFill/>
        </p:spPr>
        <p:txBody>
          <a:bodyPr wrap="square" rtlCol="0">
            <a:spAutoFit/>
          </a:bodyPr>
          <a:lstStyle/>
          <a:p>
            <a:r>
              <a:rPr lang="en-AU" dirty="0">
                <a:solidFill>
                  <a:schemeClr val="bg1"/>
                </a:solidFill>
              </a:rPr>
              <a:t>3</a:t>
            </a:r>
          </a:p>
        </p:txBody>
      </p:sp>
      <p:sp>
        <p:nvSpPr>
          <p:cNvPr id="3" name="TextBox 2">
            <a:extLst>
              <a:ext uri="{FF2B5EF4-FFF2-40B4-BE49-F238E27FC236}">
                <a16:creationId xmlns:a16="http://schemas.microsoft.com/office/drawing/2014/main" id="{7650584A-FB8E-46A5-A857-BFA31D50B273}"/>
              </a:ext>
            </a:extLst>
          </p:cNvPr>
          <p:cNvSpPr txBox="1"/>
          <p:nvPr/>
        </p:nvSpPr>
        <p:spPr>
          <a:xfrm>
            <a:off x="5879976" y="2564904"/>
            <a:ext cx="3439219" cy="1477328"/>
          </a:xfrm>
          <a:prstGeom prst="rect">
            <a:avLst/>
          </a:prstGeom>
          <a:solidFill>
            <a:schemeClr val="bg1"/>
          </a:solidFill>
          <a:ln w="19050">
            <a:solidFill>
              <a:srgbClr val="C00000"/>
            </a:solidFill>
          </a:ln>
        </p:spPr>
        <p:txBody>
          <a:bodyPr wrap="square" rtlCol="0">
            <a:spAutoFit/>
          </a:bodyPr>
          <a:lstStyle/>
          <a:p>
            <a:r>
              <a:rPr lang="en-AU" b="1" dirty="0"/>
              <a:t>No correction</a:t>
            </a:r>
          </a:p>
          <a:p>
            <a:pPr marL="285750" indent="-285750">
              <a:buFont typeface="Arial" panose="020B0604020202020204" pitchFamily="34" charset="0"/>
              <a:buChar char="•"/>
            </a:pPr>
            <a:r>
              <a:rPr lang="en-AU" dirty="0"/>
              <a:t>Both sensors on white</a:t>
            </a:r>
          </a:p>
          <a:p>
            <a:pPr marL="285750" indent="-285750">
              <a:buFont typeface="Arial" panose="020B0604020202020204" pitchFamily="34" charset="0"/>
              <a:buChar char="•"/>
            </a:pPr>
            <a:r>
              <a:rPr lang="en-AU" dirty="0"/>
              <a:t>98 – 98 = 0</a:t>
            </a:r>
          </a:p>
          <a:p>
            <a:pPr marL="285750" indent="-285750">
              <a:buFont typeface="Arial" panose="020B0604020202020204" pitchFamily="34" charset="0"/>
              <a:buChar char="•"/>
            </a:pPr>
            <a:r>
              <a:rPr lang="en-AU" dirty="0"/>
              <a:t>steering = 0</a:t>
            </a:r>
          </a:p>
          <a:p>
            <a:pPr marL="285750" indent="-285750">
              <a:buFont typeface="Arial" panose="020B0604020202020204" pitchFamily="34" charset="0"/>
              <a:buChar char="•"/>
            </a:pPr>
            <a:r>
              <a:rPr lang="en-AU" dirty="0"/>
              <a:t>Robot goes straight</a:t>
            </a:r>
          </a:p>
        </p:txBody>
      </p:sp>
      <p:sp>
        <p:nvSpPr>
          <p:cNvPr id="29" name="TextBox 28">
            <a:extLst>
              <a:ext uri="{FF2B5EF4-FFF2-40B4-BE49-F238E27FC236}">
                <a16:creationId xmlns:a16="http://schemas.microsoft.com/office/drawing/2014/main" id="{474F9CA7-8A16-40F9-A9EA-BC89E0CBC1E0}"/>
              </a:ext>
            </a:extLst>
          </p:cNvPr>
          <p:cNvSpPr txBox="1"/>
          <p:nvPr/>
        </p:nvSpPr>
        <p:spPr>
          <a:xfrm>
            <a:off x="8328248" y="3284984"/>
            <a:ext cx="3431704" cy="1754326"/>
          </a:xfrm>
          <a:prstGeom prst="rect">
            <a:avLst/>
          </a:prstGeom>
          <a:solidFill>
            <a:schemeClr val="bg1"/>
          </a:solidFill>
          <a:ln w="19050">
            <a:solidFill>
              <a:srgbClr val="C00000"/>
            </a:solidFill>
          </a:ln>
        </p:spPr>
        <p:txBody>
          <a:bodyPr wrap="square" rtlCol="0">
            <a:spAutoFit/>
          </a:bodyPr>
          <a:lstStyle/>
          <a:p>
            <a:r>
              <a:rPr lang="en-AU" b="1" dirty="0"/>
              <a:t>Small correction</a:t>
            </a:r>
          </a:p>
          <a:p>
            <a:pPr marL="285750" indent="-285750">
              <a:buFont typeface="Arial" panose="020B0604020202020204" pitchFamily="34" charset="0"/>
              <a:buChar char="•"/>
            </a:pPr>
            <a:r>
              <a:rPr lang="en-AU" dirty="0"/>
              <a:t>Right sensor on edge (86)</a:t>
            </a:r>
          </a:p>
          <a:p>
            <a:pPr marL="285750" indent="-285750">
              <a:buFont typeface="Arial" panose="020B0604020202020204" pitchFamily="34" charset="0"/>
              <a:buChar char="•"/>
            </a:pPr>
            <a:r>
              <a:rPr lang="en-AU" dirty="0"/>
              <a:t>Left sensor on white (98)</a:t>
            </a:r>
          </a:p>
          <a:p>
            <a:pPr marL="285750" indent="-285750">
              <a:buFont typeface="Arial" panose="020B0604020202020204" pitchFamily="34" charset="0"/>
              <a:buChar char="•"/>
            </a:pPr>
            <a:r>
              <a:rPr lang="en-AU" dirty="0"/>
              <a:t>86 – 98 = -12</a:t>
            </a:r>
          </a:p>
          <a:p>
            <a:pPr marL="285750" indent="-285750">
              <a:buFont typeface="Arial" panose="020B0604020202020204" pitchFamily="34" charset="0"/>
              <a:buChar char="•"/>
            </a:pPr>
            <a:r>
              <a:rPr lang="en-AU" dirty="0"/>
              <a:t>steering = -12 </a:t>
            </a:r>
            <a:r>
              <a:rPr lang="en-AU" dirty="0">
                <a:sym typeface="Symbol" panose="05050102010706020507" pitchFamily="18" charset="2"/>
              </a:rPr>
              <a:t> 2.0 = -24</a:t>
            </a:r>
            <a:endParaRPr lang="en-AU" dirty="0"/>
          </a:p>
          <a:p>
            <a:pPr marL="285750" indent="-285750">
              <a:buFont typeface="Arial" panose="020B0604020202020204" pitchFamily="34" charset="0"/>
              <a:buChar char="•"/>
            </a:pPr>
            <a:r>
              <a:rPr lang="en-AU" dirty="0"/>
              <a:t>Robot turns slight right</a:t>
            </a:r>
          </a:p>
        </p:txBody>
      </p:sp>
      <p:sp>
        <p:nvSpPr>
          <p:cNvPr id="30" name="TextBox 29">
            <a:extLst>
              <a:ext uri="{FF2B5EF4-FFF2-40B4-BE49-F238E27FC236}">
                <a16:creationId xmlns:a16="http://schemas.microsoft.com/office/drawing/2014/main" id="{C4531EB4-8D15-492C-9568-DCA6DE9AA3A6}"/>
              </a:ext>
            </a:extLst>
          </p:cNvPr>
          <p:cNvSpPr txBox="1"/>
          <p:nvPr/>
        </p:nvSpPr>
        <p:spPr>
          <a:xfrm>
            <a:off x="6226923" y="5001528"/>
            <a:ext cx="5400600" cy="1754326"/>
          </a:xfrm>
          <a:prstGeom prst="rect">
            <a:avLst/>
          </a:prstGeom>
          <a:solidFill>
            <a:schemeClr val="bg1"/>
          </a:solidFill>
          <a:ln w="19050">
            <a:solidFill>
              <a:srgbClr val="C00000"/>
            </a:solidFill>
          </a:ln>
        </p:spPr>
        <p:txBody>
          <a:bodyPr wrap="square" rtlCol="0">
            <a:spAutoFit/>
          </a:bodyPr>
          <a:lstStyle/>
          <a:p>
            <a:r>
              <a:rPr lang="en-AU" b="1" dirty="0"/>
              <a:t>Large correction</a:t>
            </a:r>
          </a:p>
          <a:p>
            <a:pPr marL="285750" indent="-285750">
              <a:buFont typeface="Arial" panose="020B0604020202020204" pitchFamily="34" charset="0"/>
              <a:buChar char="•"/>
            </a:pPr>
            <a:r>
              <a:rPr lang="en-AU" dirty="0"/>
              <a:t>Right sensor on white (98)</a:t>
            </a:r>
          </a:p>
          <a:p>
            <a:pPr marL="285750" indent="-285750">
              <a:buFont typeface="Arial" panose="020B0604020202020204" pitchFamily="34" charset="0"/>
              <a:buChar char="•"/>
            </a:pPr>
            <a:r>
              <a:rPr lang="en-AU" dirty="0"/>
              <a:t>Left sensor on black (28)</a:t>
            </a:r>
          </a:p>
          <a:p>
            <a:pPr marL="285750" indent="-285750">
              <a:buFont typeface="Arial" panose="020B0604020202020204" pitchFamily="34" charset="0"/>
              <a:buChar char="•"/>
            </a:pPr>
            <a:r>
              <a:rPr lang="en-AU" dirty="0"/>
              <a:t>98 – 28 = 70</a:t>
            </a:r>
          </a:p>
          <a:p>
            <a:pPr marL="285750" indent="-285750">
              <a:buFont typeface="Arial" panose="020B0604020202020204" pitchFamily="34" charset="0"/>
              <a:buChar char="•"/>
            </a:pPr>
            <a:r>
              <a:rPr lang="en-AU" dirty="0"/>
              <a:t>steering = 70 </a:t>
            </a:r>
            <a:r>
              <a:rPr lang="en-AU" dirty="0">
                <a:sym typeface="Symbol" panose="05050102010706020507" pitchFamily="18" charset="2"/>
              </a:rPr>
              <a:t> 2.0 = 140 </a:t>
            </a:r>
            <a:r>
              <a:rPr lang="en-AU" dirty="0">
                <a:solidFill>
                  <a:srgbClr val="FF0000"/>
                </a:solidFill>
                <a:sym typeface="Symbol" panose="05050102010706020507" pitchFamily="18" charset="2"/>
              </a:rPr>
              <a:t>(NB: max is 100)</a:t>
            </a:r>
            <a:endParaRPr lang="en-AU" dirty="0">
              <a:solidFill>
                <a:srgbClr val="FF0000"/>
              </a:solidFill>
            </a:endParaRPr>
          </a:p>
          <a:p>
            <a:pPr marL="285750" indent="-285750">
              <a:buFont typeface="Arial" panose="020B0604020202020204" pitchFamily="34" charset="0"/>
              <a:buChar char="•"/>
            </a:pPr>
            <a:r>
              <a:rPr lang="en-AU" dirty="0"/>
              <a:t>Robot turns hard left</a:t>
            </a:r>
          </a:p>
        </p:txBody>
      </p:sp>
      <p:grpSp>
        <p:nvGrpSpPr>
          <p:cNvPr id="24" name="Group 23">
            <a:extLst>
              <a:ext uri="{FF2B5EF4-FFF2-40B4-BE49-F238E27FC236}">
                <a16:creationId xmlns:a16="http://schemas.microsoft.com/office/drawing/2014/main" id="{1BC6B261-AA4A-41C1-A0D3-5BFE154659CE}"/>
              </a:ext>
            </a:extLst>
          </p:cNvPr>
          <p:cNvGrpSpPr/>
          <p:nvPr/>
        </p:nvGrpSpPr>
        <p:grpSpPr>
          <a:xfrm>
            <a:off x="4986295" y="-27384"/>
            <a:ext cx="6891700" cy="1632991"/>
            <a:chOff x="971600" y="243935"/>
            <a:chExt cx="6891700" cy="1632991"/>
          </a:xfrm>
        </p:grpSpPr>
        <p:cxnSp>
          <p:nvCxnSpPr>
            <p:cNvPr id="4" name="Straight Connector 3">
              <a:extLst>
                <a:ext uri="{FF2B5EF4-FFF2-40B4-BE49-F238E27FC236}">
                  <a16:creationId xmlns:a16="http://schemas.microsoft.com/office/drawing/2014/main" id="{DA9FC18D-DD52-4F51-B6F8-70B3A3568110}"/>
                </a:ext>
              </a:extLst>
            </p:cNvPr>
            <p:cNvCxnSpPr>
              <a:cxnSpLocks/>
            </p:cNvCxnSpPr>
            <p:nvPr/>
          </p:nvCxnSpPr>
          <p:spPr>
            <a:xfrm>
              <a:off x="971600" y="1876926"/>
              <a:ext cx="626469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D120B2C2-A208-403E-B201-56B7898D4BE4}"/>
                </a:ext>
              </a:extLst>
            </p:cNvPr>
            <p:cNvSpPr/>
            <p:nvPr/>
          </p:nvSpPr>
          <p:spPr>
            <a:xfrm flipV="1">
              <a:off x="6423140" y="243935"/>
              <a:ext cx="1440160" cy="1632991"/>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2" name="Straight Connector 11">
              <a:extLst>
                <a:ext uri="{FF2B5EF4-FFF2-40B4-BE49-F238E27FC236}">
                  <a16:creationId xmlns:a16="http://schemas.microsoft.com/office/drawing/2014/main" id="{7054A444-8388-41CA-BF0B-9930DFE31A2F}"/>
                </a:ext>
              </a:extLst>
            </p:cNvPr>
            <p:cNvCxnSpPr>
              <a:cxnSpLocks/>
            </p:cNvCxnSpPr>
            <p:nvPr/>
          </p:nvCxnSpPr>
          <p:spPr>
            <a:xfrm flipV="1">
              <a:off x="7863300" y="836712"/>
              <a:ext cx="0" cy="25777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627194B0-08BB-4962-A131-A1429825A306}"/>
              </a:ext>
            </a:extLst>
          </p:cNvPr>
          <p:cNvGrpSpPr/>
          <p:nvPr/>
        </p:nvGrpSpPr>
        <p:grpSpPr>
          <a:xfrm>
            <a:off x="5394050" y="1317572"/>
            <a:ext cx="1149862" cy="576064"/>
            <a:chOff x="481808" y="3227562"/>
            <a:chExt cx="1149862" cy="576064"/>
          </a:xfrm>
        </p:grpSpPr>
        <p:sp>
          <p:nvSpPr>
            <p:cNvPr id="5" name="Rectangle 4">
              <a:extLst>
                <a:ext uri="{FF2B5EF4-FFF2-40B4-BE49-F238E27FC236}">
                  <a16:creationId xmlns:a16="http://schemas.microsoft.com/office/drawing/2014/main" id="{E09A20F1-E07B-4DFA-AA03-430140F7BEE3}"/>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E4BCE8C5-EE49-4B42-A6B8-FD27231E7A7A}"/>
                </a:ext>
              </a:extLst>
            </p:cNvPr>
            <p:cNvGrpSpPr/>
            <p:nvPr/>
          </p:nvGrpSpPr>
          <p:grpSpPr>
            <a:xfrm>
              <a:off x="1487654" y="3308177"/>
              <a:ext cx="144016" cy="414834"/>
              <a:chOff x="1343638" y="2283525"/>
              <a:chExt cx="144016" cy="414834"/>
            </a:xfrm>
          </p:grpSpPr>
          <p:sp>
            <p:nvSpPr>
              <p:cNvPr id="7" name="Oval 6">
                <a:extLst>
                  <a:ext uri="{FF2B5EF4-FFF2-40B4-BE49-F238E27FC236}">
                    <a16:creationId xmlns:a16="http://schemas.microsoft.com/office/drawing/2014/main" id="{BC135EE1-599B-4D99-B3C1-8558D26CADFA}"/>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a:extLst>
                  <a:ext uri="{FF2B5EF4-FFF2-40B4-BE49-F238E27FC236}">
                    <a16:creationId xmlns:a16="http://schemas.microsoft.com/office/drawing/2014/main" id="{4FBA7B7C-2446-4120-913E-10BDF08FE13F}"/>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15" name="Group 14">
            <a:extLst>
              <a:ext uri="{FF2B5EF4-FFF2-40B4-BE49-F238E27FC236}">
                <a16:creationId xmlns:a16="http://schemas.microsoft.com/office/drawing/2014/main" id="{3B1C773E-0BA9-4BE6-9C63-9D1A421D9C4E}"/>
              </a:ext>
            </a:extLst>
          </p:cNvPr>
          <p:cNvGrpSpPr/>
          <p:nvPr/>
        </p:nvGrpSpPr>
        <p:grpSpPr>
          <a:xfrm>
            <a:off x="10416480" y="1307178"/>
            <a:ext cx="1149862" cy="576064"/>
            <a:chOff x="511393" y="3227562"/>
            <a:chExt cx="1149862" cy="576064"/>
          </a:xfrm>
        </p:grpSpPr>
        <p:sp>
          <p:nvSpPr>
            <p:cNvPr id="16" name="Rectangle 15">
              <a:extLst>
                <a:ext uri="{FF2B5EF4-FFF2-40B4-BE49-F238E27FC236}">
                  <a16:creationId xmlns:a16="http://schemas.microsoft.com/office/drawing/2014/main" id="{53EDDF6E-CDB3-437D-9CCC-E07D8BCE3A5A}"/>
                </a:ext>
              </a:extLst>
            </p:cNvPr>
            <p:cNvSpPr/>
            <p:nvPr/>
          </p:nvSpPr>
          <p:spPr>
            <a:xfrm>
              <a:off x="511393"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42B6D222-B088-4449-854C-9A582AEF6C4B}"/>
                </a:ext>
              </a:extLst>
            </p:cNvPr>
            <p:cNvGrpSpPr/>
            <p:nvPr/>
          </p:nvGrpSpPr>
          <p:grpSpPr>
            <a:xfrm>
              <a:off x="1517239" y="3308177"/>
              <a:ext cx="144016" cy="414834"/>
              <a:chOff x="1373223" y="2283525"/>
              <a:chExt cx="144016" cy="414834"/>
            </a:xfrm>
          </p:grpSpPr>
          <p:sp>
            <p:nvSpPr>
              <p:cNvPr id="18" name="Oval 17">
                <a:extLst>
                  <a:ext uri="{FF2B5EF4-FFF2-40B4-BE49-F238E27FC236}">
                    <a16:creationId xmlns:a16="http://schemas.microsoft.com/office/drawing/2014/main" id="{833F689E-F7EA-448C-98A7-9A544312EA71}"/>
                  </a:ext>
                </a:extLst>
              </p:cNvPr>
              <p:cNvSpPr/>
              <p:nvPr/>
            </p:nvSpPr>
            <p:spPr>
              <a:xfrm>
                <a:off x="1373223"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Oval 18">
                <a:extLst>
                  <a:ext uri="{FF2B5EF4-FFF2-40B4-BE49-F238E27FC236}">
                    <a16:creationId xmlns:a16="http://schemas.microsoft.com/office/drawing/2014/main" id="{A6D85CE6-D41D-478D-BF8E-ED5D4A34E40B}"/>
                  </a:ext>
                </a:extLst>
              </p:cNvPr>
              <p:cNvSpPr/>
              <p:nvPr/>
            </p:nvSpPr>
            <p:spPr>
              <a:xfrm>
                <a:off x="1373223"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32" name="Group 31">
            <a:extLst>
              <a:ext uri="{FF2B5EF4-FFF2-40B4-BE49-F238E27FC236}">
                <a16:creationId xmlns:a16="http://schemas.microsoft.com/office/drawing/2014/main" id="{DBC173E6-70BF-47E6-8F12-757F7332599C}"/>
              </a:ext>
            </a:extLst>
          </p:cNvPr>
          <p:cNvGrpSpPr/>
          <p:nvPr/>
        </p:nvGrpSpPr>
        <p:grpSpPr>
          <a:xfrm rot="21410545">
            <a:off x="7955481" y="1323421"/>
            <a:ext cx="1149862" cy="576064"/>
            <a:chOff x="481808" y="3227562"/>
            <a:chExt cx="1149862" cy="576064"/>
          </a:xfrm>
        </p:grpSpPr>
        <p:sp>
          <p:nvSpPr>
            <p:cNvPr id="33" name="Rectangle 32">
              <a:extLst>
                <a:ext uri="{FF2B5EF4-FFF2-40B4-BE49-F238E27FC236}">
                  <a16:creationId xmlns:a16="http://schemas.microsoft.com/office/drawing/2014/main" id="{84C43708-A1D1-403A-ABFF-8B1D48D2C112}"/>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4" name="Group 33">
              <a:extLst>
                <a:ext uri="{FF2B5EF4-FFF2-40B4-BE49-F238E27FC236}">
                  <a16:creationId xmlns:a16="http://schemas.microsoft.com/office/drawing/2014/main" id="{24B40ED7-1DF8-407C-8526-4C2DC61674C6}"/>
                </a:ext>
              </a:extLst>
            </p:cNvPr>
            <p:cNvGrpSpPr/>
            <p:nvPr/>
          </p:nvGrpSpPr>
          <p:grpSpPr>
            <a:xfrm>
              <a:off x="1487654" y="3308177"/>
              <a:ext cx="144016" cy="414834"/>
              <a:chOff x="1343638" y="2283525"/>
              <a:chExt cx="144016" cy="414834"/>
            </a:xfrm>
          </p:grpSpPr>
          <p:sp>
            <p:nvSpPr>
              <p:cNvPr id="35" name="Oval 34">
                <a:extLst>
                  <a:ext uri="{FF2B5EF4-FFF2-40B4-BE49-F238E27FC236}">
                    <a16:creationId xmlns:a16="http://schemas.microsoft.com/office/drawing/2014/main" id="{7E91C7D5-353E-4104-8303-BD8884E761C3}"/>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Oval 35">
                <a:extLst>
                  <a:ext uri="{FF2B5EF4-FFF2-40B4-BE49-F238E27FC236}">
                    <a16:creationId xmlns:a16="http://schemas.microsoft.com/office/drawing/2014/main" id="{0313537E-87F1-401E-88E8-7D9B5531E8C8}"/>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20" name="TextBox 19">
            <a:extLst>
              <a:ext uri="{FF2B5EF4-FFF2-40B4-BE49-F238E27FC236}">
                <a16:creationId xmlns:a16="http://schemas.microsoft.com/office/drawing/2014/main" id="{3FE17D3E-F14F-4458-9EBB-0115ABB984A6}"/>
              </a:ext>
            </a:extLst>
          </p:cNvPr>
          <p:cNvSpPr txBox="1"/>
          <p:nvPr/>
        </p:nvSpPr>
        <p:spPr>
          <a:xfrm>
            <a:off x="5268508" y="1916832"/>
            <a:ext cx="1763596" cy="646331"/>
          </a:xfrm>
          <a:prstGeom prst="rect">
            <a:avLst/>
          </a:prstGeom>
          <a:noFill/>
        </p:spPr>
        <p:txBody>
          <a:bodyPr wrap="square" rtlCol="0">
            <a:spAutoFit/>
          </a:bodyPr>
          <a:lstStyle/>
          <a:p>
            <a:r>
              <a:rPr lang="en-AU" dirty="0"/>
              <a:t>No correction required</a:t>
            </a:r>
          </a:p>
        </p:txBody>
      </p:sp>
      <p:sp>
        <p:nvSpPr>
          <p:cNvPr id="21" name="TextBox 20">
            <a:extLst>
              <a:ext uri="{FF2B5EF4-FFF2-40B4-BE49-F238E27FC236}">
                <a16:creationId xmlns:a16="http://schemas.microsoft.com/office/drawing/2014/main" id="{E77798D0-D0D2-4A4B-B072-5664D9A35C78}"/>
              </a:ext>
            </a:extLst>
          </p:cNvPr>
          <p:cNvSpPr txBox="1"/>
          <p:nvPr/>
        </p:nvSpPr>
        <p:spPr>
          <a:xfrm>
            <a:off x="10105202" y="1916832"/>
            <a:ext cx="1967462" cy="646331"/>
          </a:xfrm>
          <a:prstGeom prst="rect">
            <a:avLst/>
          </a:prstGeom>
          <a:noFill/>
        </p:spPr>
        <p:txBody>
          <a:bodyPr wrap="square" rtlCol="0">
            <a:spAutoFit/>
          </a:bodyPr>
          <a:lstStyle/>
          <a:p>
            <a:r>
              <a:rPr lang="en-AU" dirty="0"/>
              <a:t>Larger correction required</a:t>
            </a:r>
          </a:p>
        </p:txBody>
      </p:sp>
      <p:sp>
        <p:nvSpPr>
          <p:cNvPr id="37" name="TextBox 36">
            <a:extLst>
              <a:ext uri="{FF2B5EF4-FFF2-40B4-BE49-F238E27FC236}">
                <a16:creationId xmlns:a16="http://schemas.microsoft.com/office/drawing/2014/main" id="{6675F63D-C142-43DA-B0F0-E70836B67453}"/>
              </a:ext>
            </a:extLst>
          </p:cNvPr>
          <p:cNvSpPr txBox="1"/>
          <p:nvPr/>
        </p:nvSpPr>
        <p:spPr>
          <a:xfrm>
            <a:off x="7547542" y="1916832"/>
            <a:ext cx="1860826" cy="646331"/>
          </a:xfrm>
          <a:prstGeom prst="rect">
            <a:avLst/>
          </a:prstGeom>
          <a:noFill/>
        </p:spPr>
        <p:txBody>
          <a:bodyPr wrap="square" rtlCol="0">
            <a:spAutoFit/>
          </a:bodyPr>
          <a:lstStyle/>
          <a:p>
            <a:r>
              <a:rPr lang="en-AU" dirty="0"/>
              <a:t>Small correction required</a:t>
            </a:r>
          </a:p>
        </p:txBody>
      </p:sp>
      <p:sp>
        <p:nvSpPr>
          <p:cNvPr id="13" name="Rectangle 12">
            <a:extLst>
              <a:ext uri="{FF2B5EF4-FFF2-40B4-BE49-F238E27FC236}">
                <a16:creationId xmlns:a16="http://schemas.microsoft.com/office/drawing/2014/main" id="{6A72C2E7-6FA8-43C8-9754-8AE0CD6E88A0}"/>
              </a:ext>
            </a:extLst>
          </p:cNvPr>
          <p:cNvSpPr/>
          <p:nvPr/>
        </p:nvSpPr>
        <p:spPr>
          <a:xfrm>
            <a:off x="5268508" y="5847996"/>
            <a:ext cx="264522" cy="24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9880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20" grpId="0"/>
      <p:bldP spid="21"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535D-8A22-4295-B68C-379C03781DD6}"/>
              </a:ext>
            </a:extLst>
          </p:cNvPr>
          <p:cNvSpPr>
            <a:spLocks noGrp="1"/>
          </p:cNvSpPr>
          <p:nvPr>
            <p:ph type="ctrTitle"/>
          </p:nvPr>
        </p:nvSpPr>
        <p:spPr/>
        <p:txBody>
          <a:bodyPr/>
          <a:lstStyle/>
          <a:p>
            <a:r>
              <a:rPr lang="en-AU" dirty="0"/>
              <a:t>Rescuing the victim</a:t>
            </a:r>
          </a:p>
        </p:txBody>
      </p:sp>
      <p:sp>
        <p:nvSpPr>
          <p:cNvPr id="3" name="Subtitle 2">
            <a:extLst>
              <a:ext uri="{FF2B5EF4-FFF2-40B4-BE49-F238E27FC236}">
                <a16:creationId xmlns:a16="http://schemas.microsoft.com/office/drawing/2014/main" id="{AB41C747-9E0A-45D0-851F-3C0E2BA8D094}"/>
              </a:ext>
            </a:extLst>
          </p:cNvPr>
          <p:cNvSpPr>
            <a:spLocks noGrp="1"/>
          </p:cNvSpPr>
          <p:nvPr>
            <p:ph type="subTitle" idx="1"/>
          </p:nvPr>
        </p:nvSpPr>
        <p:spPr/>
        <p:txBody>
          <a:bodyPr/>
          <a:lstStyle/>
          <a:p>
            <a:r>
              <a:rPr lang="en-AU" dirty="0"/>
              <a:t>What are the programming challenges and how are they best approached?</a:t>
            </a:r>
          </a:p>
        </p:txBody>
      </p:sp>
    </p:spTree>
    <p:extLst>
      <p:ext uri="{BB962C8B-B14F-4D97-AF65-F5344CB8AC3E}">
        <p14:creationId xmlns:p14="http://schemas.microsoft.com/office/powerpoint/2010/main" val="282192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7D56-6BA5-427C-9ABE-73D43D3DD9EC}"/>
              </a:ext>
            </a:extLst>
          </p:cNvPr>
          <p:cNvSpPr>
            <a:spLocks noGrp="1"/>
          </p:cNvSpPr>
          <p:nvPr>
            <p:ph type="title"/>
          </p:nvPr>
        </p:nvSpPr>
        <p:spPr/>
        <p:txBody>
          <a:bodyPr/>
          <a:lstStyle/>
          <a:p>
            <a:r>
              <a:rPr lang="en-AU" dirty="0"/>
              <a:t>Rescue</a:t>
            </a:r>
          </a:p>
        </p:txBody>
      </p:sp>
      <p:sp>
        <p:nvSpPr>
          <p:cNvPr id="3" name="Content Placeholder 2">
            <a:extLst>
              <a:ext uri="{FF2B5EF4-FFF2-40B4-BE49-F238E27FC236}">
                <a16:creationId xmlns:a16="http://schemas.microsoft.com/office/drawing/2014/main" id="{1804586B-469E-48BC-89E9-0FB761744205}"/>
              </a:ext>
            </a:extLst>
          </p:cNvPr>
          <p:cNvSpPr>
            <a:spLocks noGrp="1"/>
          </p:cNvSpPr>
          <p:nvPr>
            <p:ph idx="1"/>
          </p:nvPr>
        </p:nvSpPr>
        <p:spPr>
          <a:xfrm>
            <a:off x="609600" y="1524000"/>
            <a:ext cx="10972800" cy="4953000"/>
          </a:xfrm>
        </p:spPr>
        <p:txBody>
          <a:bodyPr>
            <a:normAutofit/>
          </a:bodyPr>
          <a:lstStyle/>
          <a:p>
            <a:pPr marL="0" indent="0">
              <a:buNone/>
            </a:pPr>
            <a:r>
              <a:rPr lang="en-AU" b="1" dirty="0"/>
              <a:t>Riley Rover (Victoria only)</a:t>
            </a:r>
          </a:p>
          <a:p>
            <a:r>
              <a:rPr lang="en-AU" dirty="0"/>
              <a:t>Push victim completely out of chemical spill</a:t>
            </a:r>
          </a:p>
          <a:p>
            <a:pPr marL="0" indent="0">
              <a:buNone/>
            </a:pPr>
            <a:r>
              <a:rPr lang="en-AU" b="1" dirty="0"/>
              <a:t>Primary Rescue </a:t>
            </a:r>
          </a:p>
          <a:p>
            <a:r>
              <a:rPr lang="en-AU" dirty="0"/>
              <a:t>Push victim completely out of chemical spill</a:t>
            </a:r>
          </a:p>
          <a:p>
            <a:r>
              <a:rPr lang="en-AU" dirty="0"/>
              <a:t>Exit chemical spill and recapture line </a:t>
            </a:r>
            <a:r>
              <a:rPr lang="en-AU" dirty="0">
                <a:solidFill>
                  <a:srgbClr val="C00000"/>
                </a:solidFill>
              </a:rPr>
              <a:t>(new in 2021)</a:t>
            </a:r>
            <a:endParaRPr lang="en-AU" b="1" dirty="0"/>
          </a:p>
          <a:p>
            <a:pPr marL="0" indent="0">
              <a:buNone/>
            </a:pPr>
            <a:r>
              <a:rPr lang="en-AU" b="1" dirty="0"/>
              <a:t>Secondary Rescue</a:t>
            </a:r>
          </a:p>
          <a:p>
            <a:r>
              <a:rPr lang="en-AU" dirty="0"/>
              <a:t>Control and release victim in an upright position outside the swamp</a:t>
            </a:r>
          </a:p>
          <a:p>
            <a:r>
              <a:rPr lang="en-AU" dirty="0"/>
              <a:t>Exit chemical spill and recapture line</a:t>
            </a:r>
          </a:p>
          <a:p>
            <a:pPr marL="0" indent="0">
              <a:buNone/>
            </a:pPr>
            <a:r>
              <a:rPr lang="en-AU" b="1" dirty="0"/>
              <a:t>Open Rescue</a:t>
            </a:r>
          </a:p>
          <a:p>
            <a:r>
              <a:rPr lang="en-AU" dirty="0"/>
              <a:t>Lift victim onto rescue platform in upright position</a:t>
            </a:r>
          </a:p>
          <a:p>
            <a:r>
              <a:rPr lang="en-AU" dirty="0"/>
              <a:t>Exit chemical spill and recapture line</a:t>
            </a:r>
          </a:p>
        </p:txBody>
      </p:sp>
    </p:spTree>
    <p:extLst>
      <p:ext uri="{BB962C8B-B14F-4D97-AF65-F5344CB8AC3E}">
        <p14:creationId xmlns:p14="http://schemas.microsoft.com/office/powerpoint/2010/main" val="2264769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33400"/>
            <a:ext cx="9587408" cy="1095400"/>
          </a:xfrm>
        </p:spPr>
        <p:txBody>
          <a:bodyPr>
            <a:normAutofit fontScale="90000"/>
          </a:bodyPr>
          <a:lstStyle/>
          <a:p>
            <a:r>
              <a:rPr lang="en-AU" dirty="0"/>
              <a:t>Entering chemical spill and detecting the victim</a:t>
            </a:r>
          </a:p>
        </p:txBody>
      </p:sp>
      <p:sp>
        <p:nvSpPr>
          <p:cNvPr id="3" name="Subtitle 2"/>
          <p:cNvSpPr>
            <a:spLocks noGrp="1"/>
          </p:cNvSpPr>
          <p:nvPr>
            <p:ph idx="1"/>
          </p:nvPr>
        </p:nvSpPr>
        <p:spPr>
          <a:xfrm>
            <a:off x="623392" y="1628800"/>
            <a:ext cx="9587408" cy="4896544"/>
          </a:xfrm>
        </p:spPr>
        <p:txBody>
          <a:bodyPr>
            <a:normAutofit/>
          </a:bodyPr>
          <a:lstStyle/>
          <a:p>
            <a:pPr marL="0" indent="0">
              <a:buNone/>
            </a:pPr>
            <a:r>
              <a:rPr lang="en-AU" sz="3200" b="1" dirty="0"/>
              <a:t>How can the robot detect chemical spill tile?</a:t>
            </a:r>
          </a:p>
          <a:p>
            <a:r>
              <a:rPr lang="en-AU" dirty="0"/>
              <a:t>Highly reflective tape at entrance</a:t>
            </a:r>
          </a:p>
          <a:p>
            <a:pPr marL="0" indent="0">
              <a:buNone/>
            </a:pPr>
            <a:r>
              <a:rPr lang="en-AU" sz="3200" b="1" dirty="0"/>
              <a:t>How can the robot detect the victim?</a:t>
            </a:r>
          </a:p>
          <a:p>
            <a:r>
              <a:rPr lang="en-AU" dirty="0"/>
              <a:t>For Riley Rover, it doesn’t need to but more efficient if it does</a:t>
            </a:r>
          </a:p>
          <a:p>
            <a:pPr marL="0" indent="0">
              <a:buNone/>
            </a:pPr>
            <a:r>
              <a:rPr lang="en-AU" sz="3200" b="1" dirty="0"/>
              <a:t>How can the robot control the victim?</a:t>
            </a:r>
          </a:p>
          <a:p>
            <a:r>
              <a:rPr lang="en-AU" dirty="0"/>
              <a:t>What level of control is needed for each division?</a:t>
            </a:r>
          </a:p>
          <a:p>
            <a:pPr marL="0" indent="0">
              <a:buNone/>
            </a:pPr>
            <a:r>
              <a:rPr lang="en-AU" sz="3200" b="1" dirty="0"/>
              <a:t>How can the robot exit the spill and regain the line?</a:t>
            </a:r>
          </a:p>
          <a:p>
            <a:r>
              <a:rPr lang="en-AU" dirty="0"/>
              <a:t>Not required for Riley Rover</a:t>
            </a:r>
          </a:p>
          <a:p>
            <a:endParaRPr lang="en-AU" dirty="0"/>
          </a:p>
        </p:txBody>
      </p:sp>
    </p:spTree>
    <p:extLst>
      <p:ext uri="{BB962C8B-B14F-4D97-AF65-F5344CB8AC3E}">
        <p14:creationId xmlns:p14="http://schemas.microsoft.com/office/powerpoint/2010/main" val="39624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1623-6CDB-494C-A833-94C0F1A1C508}"/>
              </a:ext>
            </a:extLst>
          </p:cNvPr>
          <p:cNvSpPr>
            <a:spLocks noGrp="1"/>
          </p:cNvSpPr>
          <p:nvPr>
            <p:ph type="title"/>
          </p:nvPr>
        </p:nvSpPr>
        <p:spPr/>
        <p:txBody>
          <a:bodyPr/>
          <a:lstStyle/>
          <a:p>
            <a:r>
              <a:rPr lang="en-AU" dirty="0"/>
              <a:t>Think through problem – Detecting the spill tile</a:t>
            </a:r>
          </a:p>
        </p:txBody>
      </p:sp>
      <p:pic>
        <p:nvPicPr>
          <p:cNvPr id="6" name="Picture 5" descr="A picture containing miller, automaton&#10;&#10;Description automatically generated">
            <a:extLst>
              <a:ext uri="{FF2B5EF4-FFF2-40B4-BE49-F238E27FC236}">
                <a16:creationId xmlns:a16="http://schemas.microsoft.com/office/drawing/2014/main" id="{B09D8548-05FA-440D-9705-B80C252430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4843" y="2067632"/>
            <a:ext cx="5204772" cy="3903579"/>
          </a:xfrm>
          <a:prstGeom prst="rect">
            <a:avLst/>
          </a:prstGeom>
        </p:spPr>
      </p:pic>
      <p:sp>
        <p:nvSpPr>
          <p:cNvPr id="3" name="Content Placeholder 2">
            <a:extLst>
              <a:ext uri="{FF2B5EF4-FFF2-40B4-BE49-F238E27FC236}">
                <a16:creationId xmlns:a16="http://schemas.microsoft.com/office/drawing/2014/main" id="{A5F74012-200D-47A6-B453-878C38974AE4}"/>
              </a:ext>
            </a:extLst>
          </p:cNvPr>
          <p:cNvSpPr>
            <a:spLocks noGrp="1"/>
          </p:cNvSpPr>
          <p:nvPr>
            <p:ph idx="1"/>
          </p:nvPr>
        </p:nvSpPr>
        <p:spPr>
          <a:xfrm>
            <a:off x="5220186" y="1417035"/>
            <a:ext cx="5774432" cy="4953000"/>
          </a:xfrm>
        </p:spPr>
        <p:txBody>
          <a:bodyPr>
            <a:normAutofit/>
          </a:bodyPr>
          <a:lstStyle/>
          <a:p>
            <a:pPr marL="0" indent="0">
              <a:buNone/>
            </a:pPr>
            <a:r>
              <a:rPr lang="en-AU" sz="3200" b="1" dirty="0"/>
              <a:t>Detecting chemical spill</a:t>
            </a:r>
          </a:p>
          <a:p>
            <a:pPr>
              <a:spcAft>
                <a:spcPts val="600"/>
              </a:spcAft>
            </a:pPr>
            <a:r>
              <a:rPr lang="en-AU" dirty="0"/>
              <a:t>Does the reflected value for the foil tape differ from white?</a:t>
            </a:r>
          </a:p>
          <a:p>
            <a:pPr>
              <a:spcAft>
                <a:spcPts val="600"/>
              </a:spcAft>
            </a:pPr>
            <a:r>
              <a:rPr lang="en-AU" dirty="0"/>
              <a:t>Does the tape have a colour value? </a:t>
            </a:r>
          </a:p>
          <a:p>
            <a:pPr>
              <a:spcAft>
                <a:spcPts val="600"/>
              </a:spcAft>
            </a:pPr>
            <a:r>
              <a:rPr lang="en-AU" dirty="0"/>
              <a:t>Are measured values for reflected light and colour consistent?</a:t>
            </a:r>
          </a:p>
          <a:p>
            <a:pPr>
              <a:spcAft>
                <a:spcPts val="600"/>
              </a:spcAft>
            </a:pPr>
            <a:r>
              <a:rPr lang="en-AU" dirty="0"/>
              <a:t>With Spike Prime it is possible to measure the raw red, green and </a:t>
            </a:r>
            <a:br>
              <a:rPr lang="en-AU" dirty="0"/>
            </a:br>
            <a:r>
              <a:rPr lang="en-AU" dirty="0"/>
              <a:t>blue values individually. Can this help </a:t>
            </a:r>
            <a:br>
              <a:rPr lang="en-AU" dirty="0"/>
            </a:br>
            <a:r>
              <a:rPr lang="en-AU" dirty="0"/>
              <a:t>distinguish the silver foil from white?</a:t>
            </a:r>
          </a:p>
        </p:txBody>
      </p:sp>
    </p:spTree>
    <p:extLst>
      <p:ext uri="{BB962C8B-B14F-4D97-AF65-F5344CB8AC3E}">
        <p14:creationId xmlns:p14="http://schemas.microsoft.com/office/powerpoint/2010/main" val="2271039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1623-6CDB-494C-A833-94C0F1A1C508}"/>
              </a:ext>
            </a:extLst>
          </p:cNvPr>
          <p:cNvSpPr>
            <a:spLocks noGrp="1"/>
          </p:cNvSpPr>
          <p:nvPr>
            <p:ph type="title"/>
          </p:nvPr>
        </p:nvSpPr>
        <p:spPr/>
        <p:txBody>
          <a:bodyPr/>
          <a:lstStyle/>
          <a:p>
            <a:r>
              <a:rPr lang="en-AU" dirty="0"/>
              <a:t>Think through problem – Finding the victim</a:t>
            </a:r>
          </a:p>
        </p:txBody>
      </p:sp>
      <p:sp>
        <p:nvSpPr>
          <p:cNvPr id="3" name="Content Placeholder 2">
            <a:extLst>
              <a:ext uri="{FF2B5EF4-FFF2-40B4-BE49-F238E27FC236}">
                <a16:creationId xmlns:a16="http://schemas.microsoft.com/office/drawing/2014/main" id="{A5F74012-200D-47A6-B453-878C38974AE4}"/>
              </a:ext>
            </a:extLst>
          </p:cNvPr>
          <p:cNvSpPr>
            <a:spLocks noGrp="1"/>
          </p:cNvSpPr>
          <p:nvPr>
            <p:ph idx="1"/>
          </p:nvPr>
        </p:nvSpPr>
        <p:spPr>
          <a:xfrm>
            <a:off x="707262" y="1492155"/>
            <a:ext cx="7395955" cy="4876800"/>
          </a:xfrm>
        </p:spPr>
        <p:txBody>
          <a:bodyPr>
            <a:normAutofit/>
          </a:bodyPr>
          <a:lstStyle/>
          <a:p>
            <a:pPr marL="0" indent="0">
              <a:buNone/>
            </a:pPr>
            <a:r>
              <a:rPr lang="en-AU" sz="2800" b="1" dirty="0"/>
              <a:t>Finding victim</a:t>
            </a:r>
          </a:p>
          <a:p>
            <a:r>
              <a:rPr lang="en-AU" dirty="0"/>
              <a:t>Ultrasonic sensor measures distance from object</a:t>
            </a:r>
          </a:p>
          <a:p>
            <a:r>
              <a:rPr lang="en-AU" dirty="0"/>
              <a:t>Where is the best place to position the robot to begin checking?</a:t>
            </a:r>
          </a:p>
          <a:p>
            <a:r>
              <a:rPr lang="en-AU" dirty="0"/>
              <a:t>What is the maximum distance the victim could be from the robot?</a:t>
            </a:r>
          </a:p>
          <a:p>
            <a:r>
              <a:rPr lang="en-AU" dirty="0"/>
              <a:t>What happens if the sensor is too close to the victim?</a:t>
            </a:r>
          </a:p>
          <a:p>
            <a:r>
              <a:rPr lang="en-AU" dirty="0"/>
              <a:t>Is the ultrasonic sensor able to detect curved surfaces as easily as flat surfaces?</a:t>
            </a:r>
          </a:p>
          <a:p>
            <a:r>
              <a:rPr lang="en-AU" dirty="0"/>
              <a:t>What if alignment is not perfect?</a:t>
            </a:r>
          </a:p>
        </p:txBody>
      </p:sp>
      <p:grpSp>
        <p:nvGrpSpPr>
          <p:cNvPr id="103" name="Group 102">
            <a:extLst>
              <a:ext uri="{FF2B5EF4-FFF2-40B4-BE49-F238E27FC236}">
                <a16:creationId xmlns:a16="http://schemas.microsoft.com/office/drawing/2014/main" id="{168D3126-0CE8-4F0E-9224-064055D8BC33}"/>
              </a:ext>
            </a:extLst>
          </p:cNvPr>
          <p:cNvGrpSpPr/>
          <p:nvPr/>
        </p:nvGrpSpPr>
        <p:grpSpPr>
          <a:xfrm>
            <a:off x="8629384" y="1443158"/>
            <a:ext cx="5511128" cy="4021500"/>
            <a:chOff x="8629384" y="1443158"/>
            <a:chExt cx="5511128" cy="4021500"/>
          </a:xfrm>
        </p:grpSpPr>
        <p:grpSp>
          <p:nvGrpSpPr>
            <p:cNvPr id="74" name="Group 73">
              <a:extLst>
                <a:ext uri="{FF2B5EF4-FFF2-40B4-BE49-F238E27FC236}">
                  <a16:creationId xmlns:a16="http://schemas.microsoft.com/office/drawing/2014/main" id="{75B067C5-6083-4FFE-AEE1-965E103F7696}"/>
                </a:ext>
              </a:extLst>
            </p:cNvPr>
            <p:cNvGrpSpPr/>
            <p:nvPr/>
          </p:nvGrpSpPr>
          <p:grpSpPr>
            <a:xfrm>
              <a:off x="10776761" y="1935727"/>
              <a:ext cx="2830478" cy="2830478"/>
              <a:chOff x="4604359" y="1187997"/>
              <a:chExt cx="2830478" cy="2830478"/>
            </a:xfrm>
          </p:grpSpPr>
          <p:sp>
            <p:nvSpPr>
              <p:cNvPr id="75" name="Arc 74">
                <a:extLst>
                  <a:ext uri="{FF2B5EF4-FFF2-40B4-BE49-F238E27FC236}">
                    <a16:creationId xmlns:a16="http://schemas.microsoft.com/office/drawing/2014/main" id="{1554C390-4ED8-4DA5-A189-B55DF8B9A83A}"/>
                  </a:ext>
                </a:extLst>
              </p:cNvPr>
              <p:cNvSpPr/>
              <p:nvPr/>
            </p:nvSpPr>
            <p:spPr>
              <a:xfrm rot="18900000" flipH="1">
                <a:off x="5119080" y="1620432"/>
                <a:ext cx="1965610" cy="196561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6" name="Arc 75">
                <a:extLst>
                  <a:ext uri="{FF2B5EF4-FFF2-40B4-BE49-F238E27FC236}">
                    <a16:creationId xmlns:a16="http://schemas.microsoft.com/office/drawing/2014/main" id="{DF4378E5-9B87-4EDC-86B6-4E98B973F846}"/>
                  </a:ext>
                </a:extLst>
              </p:cNvPr>
              <p:cNvSpPr/>
              <p:nvPr/>
            </p:nvSpPr>
            <p:spPr>
              <a:xfrm rot="18900000" flipH="1">
                <a:off x="4879713" y="1423871"/>
                <a:ext cx="2358732" cy="2358732"/>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7" name="Arc 76">
                <a:extLst>
                  <a:ext uri="{FF2B5EF4-FFF2-40B4-BE49-F238E27FC236}">
                    <a16:creationId xmlns:a16="http://schemas.microsoft.com/office/drawing/2014/main" id="{47431040-9079-41E3-B7D0-943B04B0F0FA}"/>
                  </a:ext>
                </a:extLst>
              </p:cNvPr>
              <p:cNvSpPr/>
              <p:nvPr/>
            </p:nvSpPr>
            <p:spPr>
              <a:xfrm rot="18900000" flipH="1">
                <a:off x="4604359" y="1187997"/>
                <a:ext cx="2830478" cy="2830478"/>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78" name="Group 77">
              <a:extLst>
                <a:ext uri="{FF2B5EF4-FFF2-40B4-BE49-F238E27FC236}">
                  <a16:creationId xmlns:a16="http://schemas.microsoft.com/office/drawing/2014/main" id="{E92EE437-DC30-488A-A26B-F77EECFDB154}"/>
                </a:ext>
              </a:extLst>
            </p:cNvPr>
            <p:cNvGrpSpPr/>
            <p:nvPr/>
          </p:nvGrpSpPr>
          <p:grpSpPr>
            <a:xfrm>
              <a:off x="8629384" y="1443158"/>
              <a:ext cx="5511128" cy="4021500"/>
              <a:chOff x="2456982" y="695428"/>
              <a:chExt cx="5511128" cy="4021500"/>
            </a:xfrm>
          </p:grpSpPr>
          <p:sp>
            <p:nvSpPr>
              <p:cNvPr id="79" name="Arc 78">
                <a:extLst>
                  <a:ext uri="{FF2B5EF4-FFF2-40B4-BE49-F238E27FC236}">
                    <a16:creationId xmlns:a16="http://schemas.microsoft.com/office/drawing/2014/main" id="{BE443F5D-9A7B-4CE6-BED5-132DFBB7C3FB}"/>
                  </a:ext>
                </a:extLst>
              </p:cNvPr>
              <p:cNvSpPr/>
              <p:nvPr/>
            </p:nvSpPr>
            <p:spPr>
              <a:xfrm rot="18900000" flipH="1">
                <a:off x="4335663" y="980172"/>
                <a:ext cx="3302225" cy="3302225"/>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80" name="Group 79">
                <a:extLst>
                  <a:ext uri="{FF2B5EF4-FFF2-40B4-BE49-F238E27FC236}">
                    <a16:creationId xmlns:a16="http://schemas.microsoft.com/office/drawing/2014/main" id="{5625178D-FA93-4F59-9D38-2F0102613D71}"/>
                  </a:ext>
                </a:extLst>
              </p:cNvPr>
              <p:cNvGrpSpPr/>
              <p:nvPr/>
            </p:nvGrpSpPr>
            <p:grpSpPr>
              <a:xfrm>
                <a:off x="2456982" y="695428"/>
                <a:ext cx="5511128" cy="4021500"/>
                <a:chOff x="2456982" y="695428"/>
                <a:chExt cx="5511128" cy="4021500"/>
              </a:xfrm>
            </p:grpSpPr>
            <p:sp>
              <p:nvSpPr>
                <p:cNvPr id="81" name="Arc 80">
                  <a:extLst>
                    <a:ext uri="{FF2B5EF4-FFF2-40B4-BE49-F238E27FC236}">
                      <a16:creationId xmlns:a16="http://schemas.microsoft.com/office/drawing/2014/main" id="{AB6EBC4A-F231-4ECE-B332-07A8705055D8}"/>
                    </a:ext>
                  </a:extLst>
                </p:cNvPr>
                <p:cNvSpPr/>
                <p:nvPr/>
              </p:nvSpPr>
              <p:spPr>
                <a:xfrm rot="18900000" flipH="1">
                  <a:off x="4005440" y="695428"/>
                  <a:ext cx="3962670" cy="396267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82" name="Group 81">
                  <a:extLst>
                    <a:ext uri="{FF2B5EF4-FFF2-40B4-BE49-F238E27FC236}">
                      <a16:creationId xmlns:a16="http://schemas.microsoft.com/office/drawing/2014/main" id="{33EC8636-9E18-49CD-8387-16644FCDFB81}"/>
                    </a:ext>
                  </a:extLst>
                </p:cNvPr>
                <p:cNvGrpSpPr/>
                <p:nvPr/>
              </p:nvGrpSpPr>
              <p:grpSpPr>
                <a:xfrm>
                  <a:off x="2456982" y="1278403"/>
                  <a:ext cx="3170221" cy="3438525"/>
                  <a:chOff x="2456982" y="1278403"/>
                  <a:chExt cx="3170221" cy="3438525"/>
                </a:xfrm>
              </p:grpSpPr>
              <p:sp>
                <p:nvSpPr>
                  <p:cNvPr id="84" name="Arc 83">
                    <a:extLst>
                      <a:ext uri="{FF2B5EF4-FFF2-40B4-BE49-F238E27FC236}">
                        <a16:creationId xmlns:a16="http://schemas.microsoft.com/office/drawing/2014/main" id="{3DE89F4A-98D9-4DBF-8A83-6CA93500C96D}"/>
                      </a:ext>
                    </a:extLst>
                  </p:cNvPr>
                  <p:cNvSpPr/>
                  <p:nvPr/>
                </p:nvSpPr>
                <p:spPr>
                  <a:xfrm rot="2700000">
                    <a:off x="3466041" y="2020615"/>
                    <a:ext cx="975005" cy="97500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5" name="Arc 84">
                    <a:extLst>
                      <a:ext uri="{FF2B5EF4-FFF2-40B4-BE49-F238E27FC236}">
                        <a16:creationId xmlns:a16="http://schemas.microsoft.com/office/drawing/2014/main" id="{6EF50F44-45D6-44E7-95DB-EAD9184FDBEB}"/>
                      </a:ext>
                    </a:extLst>
                  </p:cNvPr>
                  <p:cNvSpPr/>
                  <p:nvPr/>
                </p:nvSpPr>
                <p:spPr>
                  <a:xfrm rot="2700000">
                    <a:off x="3522872" y="1923114"/>
                    <a:ext cx="1170006" cy="117000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6" name="Arc 85">
                    <a:extLst>
                      <a:ext uri="{FF2B5EF4-FFF2-40B4-BE49-F238E27FC236}">
                        <a16:creationId xmlns:a16="http://schemas.microsoft.com/office/drawing/2014/main" id="{9FF3DDAB-E67F-4356-A3DA-ABDCF4595AFA}"/>
                      </a:ext>
                    </a:extLst>
                  </p:cNvPr>
                  <p:cNvSpPr/>
                  <p:nvPr/>
                </p:nvSpPr>
                <p:spPr>
                  <a:xfrm rot="2700000">
                    <a:off x="3593412" y="1841408"/>
                    <a:ext cx="1365007" cy="136500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7" name="Arc 86">
                    <a:extLst>
                      <a:ext uri="{FF2B5EF4-FFF2-40B4-BE49-F238E27FC236}">
                        <a16:creationId xmlns:a16="http://schemas.microsoft.com/office/drawing/2014/main" id="{450AA1FF-0747-47FF-AC05-D0D3209F9C1C}"/>
                      </a:ext>
                    </a:extLst>
                  </p:cNvPr>
                  <p:cNvSpPr/>
                  <p:nvPr/>
                </p:nvSpPr>
                <p:spPr>
                  <a:xfrm rot="2700000">
                    <a:off x="3626555" y="1704906"/>
                    <a:ext cx="1638008" cy="163800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8" name="Rectangle 87">
                    <a:extLst>
                      <a:ext uri="{FF2B5EF4-FFF2-40B4-BE49-F238E27FC236}">
                        <a16:creationId xmlns:a16="http://schemas.microsoft.com/office/drawing/2014/main" id="{87F3D8D4-E1CD-4DCF-A736-86CDED1ADD0B}"/>
                      </a:ext>
                    </a:extLst>
                  </p:cNvPr>
                  <p:cNvSpPr/>
                  <p:nvPr/>
                </p:nvSpPr>
                <p:spPr>
                  <a:xfrm>
                    <a:off x="5455753" y="1278403"/>
                    <a:ext cx="171450" cy="343852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9" name="Group 88">
                    <a:extLst>
                      <a:ext uri="{FF2B5EF4-FFF2-40B4-BE49-F238E27FC236}">
                        <a16:creationId xmlns:a16="http://schemas.microsoft.com/office/drawing/2014/main" id="{95CBAE61-070F-4138-B639-586071A56231}"/>
                      </a:ext>
                    </a:extLst>
                  </p:cNvPr>
                  <p:cNvGrpSpPr/>
                  <p:nvPr/>
                </p:nvGrpSpPr>
                <p:grpSpPr>
                  <a:xfrm>
                    <a:off x="3665677" y="2162940"/>
                    <a:ext cx="532582" cy="1674521"/>
                    <a:chOff x="3665677" y="2162940"/>
                    <a:chExt cx="532582" cy="1674521"/>
                  </a:xfrm>
                </p:grpSpPr>
                <p:grpSp>
                  <p:nvGrpSpPr>
                    <p:cNvPr id="99" name="Group 98">
                      <a:extLst>
                        <a:ext uri="{FF2B5EF4-FFF2-40B4-BE49-F238E27FC236}">
                          <a16:creationId xmlns:a16="http://schemas.microsoft.com/office/drawing/2014/main" id="{EAAE9DF5-8A1B-40B9-8ECB-9C534C4F85F5}"/>
                        </a:ext>
                      </a:extLst>
                    </p:cNvPr>
                    <p:cNvGrpSpPr/>
                    <p:nvPr/>
                  </p:nvGrpSpPr>
                  <p:grpSpPr>
                    <a:xfrm>
                      <a:off x="3732433" y="2271268"/>
                      <a:ext cx="465826" cy="1457864"/>
                      <a:chOff x="3735238" y="1647646"/>
                      <a:chExt cx="465826" cy="1457864"/>
                    </a:xfrm>
                  </p:grpSpPr>
                  <p:sp>
                    <p:nvSpPr>
                      <p:cNvPr id="101" name="Rectangle 100">
                        <a:extLst>
                          <a:ext uri="{FF2B5EF4-FFF2-40B4-BE49-F238E27FC236}">
                            <a16:creationId xmlns:a16="http://schemas.microsoft.com/office/drawing/2014/main" id="{F05EB558-A0A5-4E73-836D-CD2F912FD4DA}"/>
                          </a:ext>
                        </a:extLst>
                      </p:cNvPr>
                      <p:cNvSpPr/>
                      <p:nvPr/>
                    </p:nvSpPr>
                    <p:spPr>
                      <a:xfrm>
                        <a:off x="3735238" y="1647646"/>
                        <a:ext cx="465826" cy="478766"/>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EE2BA1D3-C59F-487B-8F30-2811DF5976EF}"/>
                          </a:ext>
                        </a:extLst>
                      </p:cNvPr>
                      <p:cNvSpPr/>
                      <p:nvPr/>
                    </p:nvSpPr>
                    <p:spPr>
                      <a:xfrm>
                        <a:off x="3735238" y="2626744"/>
                        <a:ext cx="465826" cy="478766"/>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grpSp>
                <p:sp>
                  <p:nvSpPr>
                    <p:cNvPr id="100" name="Rectangle 99">
                      <a:extLst>
                        <a:ext uri="{FF2B5EF4-FFF2-40B4-BE49-F238E27FC236}">
                          <a16:creationId xmlns:a16="http://schemas.microsoft.com/office/drawing/2014/main" id="{84DA735B-16BF-45C1-B1D1-2568FFC9ABF7}"/>
                        </a:ext>
                      </a:extLst>
                    </p:cNvPr>
                    <p:cNvSpPr/>
                    <p:nvPr/>
                  </p:nvSpPr>
                  <p:spPr>
                    <a:xfrm>
                      <a:off x="3665677" y="2162940"/>
                      <a:ext cx="482750" cy="1674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90" name="Freeform: Shape 89">
                    <a:extLst>
                      <a:ext uri="{FF2B5EF4-FFF2-40B4-BE49-F238E27FC236}">
                        <a16:creationId xmlns:a16="http://schemas.microsoft.com/office/drawing/2014/main" id="{4DD94F63-B2DC-497E-9836-68C487792755}"/>
                      </a:ext>
                    </a:extLst>
                  </p:cNvPr>
                  <p:cNvSpPr/>
                  <p:nvPr/>
                </p:nvSpPr>
                <p:spPr>
                  <a:xfrm rot="21337761">
                    <a:off x="3007562" y="2479870"/>
                    <a:ext cx="656600" cy="508959"/>
                  </a:xfrm>
                  <a:custGeom>
                    <a:avLst/>
                    <a:gdLst>
                      <a:gd name="connsiteX0" fmla="*/ 552090 w 552090"/>
                      <a:gd name="connsiteY0" fmla="*/ 508959 h 508959"/>
                      <a:gd name="connsiteX1" fmla="*/ 422694 w 552090"/>
                      <a:gd name="connsiteY1" fmla="*/ 491706 h 508959"/>
                      <a:gd name="connsiteX2" fmla="*/ 388188 w 552090"/>
                      <a:gd name="connsiteY2" fmla="*/ 474453 h 508959"/>
                      <a:gd name="connsiteX3" fmla="*/ 336430 w 552090"/>
                      <a:gd name="connsiteY3" fmla="*/ 439947 h 508959"/>
                      <a:gd name="connsiteX4" fmla="*/ 327803 w 552090"/>
                      <a:gd name="connsiteY4" fmla="*/ 414068 h 508959"/>
                      <a:gd name="connsiteX5" fmla="*/ 310551 w 552090"/>
                      <a:gd name="connsiteY5" fmla="*/ 388189 h 508959"/>
                      <a:gd name="connsiteX6" fmla="*/ 301924 w 552090"/>
                      <a:gd name="connsiteY6" fmla="*/ 267419 h 508959"/>
                      <a:gd name="connsiteX7" fmla="*/ 215660 w 552090"/>
                      <a:gd name="connsiteY7" fmla="*/ 163902 h 508959"/>
                      <a:gd name="connsiteX8" fmla="*/ 163901 w 552090"/>
                      <a:gd name="connsiteY8" fmla="*/ 112144 h 508959"/>
                      <a:gd name="connsiteX9" fmla="*/ 138022 w 552090"/>
                      <a:gd name="connsiteY9" fmla="*/ 94891 h 508959"/>
                      <a:gd name="connsiteX10" fmla="*/ 69011 w 552090"/>
                      <a:gd name="connsiteY10" fmla="*/ 43132 h 508959"/>
                      <a:gd name="connsiteX11" fmla="*/ 43132 w 552090"/>
                      <a:gd name="connsiteY11" fmla="*/ 25879 h 508959"/>
                      <a:gd name="connsiteX12" fmla="*/ 17252 w 552090"/>
                      <a:gd name="connsiteY12" fmla="*/ 17253 h 508959"/>
                      <a:gd name="connsiteX13" fmla="*/ 0 w 552090"/>
                      <a:gd name="connsiteY13" fmla="*/ 0 h 5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090" h="508959">
                        <a:moveTo>
                          <a:pt x="552090" y="508959"/>
                        </a:moveTo>
                        <a:cubicBezTo>
                          <a:pt x="501210" y="504719"/>
                          <a:pt x="465219" y="509931"/>
                          <a:pt x="422694" y="491706"/>
                        </a:cubicBezTo>
                        <a:cubicBezTo>
                          <a:pt x="410874" y="486640"/>
                          <a:pt x="399215" y="481069"/>
                          <a:pt x="388188" y="474453"/>
                        </a:cubicBezTo>
                        <a:cubicBezTo>
                          <a:pt x="370408" y="463785"/>
                          <a:pt x="336430" y="439947"/>
                          <a:pt x="336430" y="439947"/>
                        </a:cubicBezTo>
                        <a:cubicBezTo>
                          <a:pt x="333554" y="431321"/>
                          <a:pt x="331870" y="422201"/>
                          <a:pt x="327803" y="414068"/>
                        </a:cubicBezTo>
                        <a:cubicBezTo>
                          <a:pt x="323167" y="404795"/>
                          <a:pt x="312353" y="398399"/>
                          <a:pt x="310551" y="388189"/>
                        </a:cubicBezTo>
                        <a:cubicBezTo>
                          <a:pt x="303537" y="348444"/>
                          <a:pt x="311713" y="306573"/>
                          <a:pt x="301924" y="267419"/>
                        </a:cubicBezTo>
                        <a:cubicBezTo>
                          <a:pt x="295180" y="240445"/>
                          <a:pt x="233486" y="177271"/>
                          <a:pt x="215660" y="163902"/>
                        </a:cubicBezTo>
                        <a:cubicBezTo>
                          <a:pt x="102897" y="79331"/>
                          <a:pt x="239580" y="187823"/>
                          <a:pt x="163901" y="112144"/>
                        </a:cubicBezTo>
                        <a:cubicBezTo>
                          <a:pt x="156570" y="104813"/>
                          <a:pt x="146407" y="100989"/>
                          <a:pt x="138022" y="94891"/>
                        </a:cubicBezTo>
                        <a:cubicBezTo>
                          <a:pt x="114767" y="77978"/>
                          <a:pt x="92936" y="59082"/>
                          <a:pt x="69011" y="43132"/>
                        </a:cubicBezTo>
                        <a:cubicBezTo>
                          <a:pt x="60385" y="37381"/>
                          <a:pt x="52405" y="30515"/>
                          <a:pt x="43132" y="25879"/>
                        </a:cubicBezTo>
                        <a:cubicBezTo>
                          <a:pt x="34999" y="21812"/>
                          <a:pt x="25049" y="21931"/>
                          <a:pt x="17252" y="17253"/>
                        </a:cubicBezTo>
                        <a:cubicBezTo>
                          <a:pt x="10278" y="13069"/>
                          <a:pt x="5751" y="5751"/>
                          <a:pt x="0" y="0"/>
                        </a:cubicBezTo>
                      </a:path>
                    </a:pathLst>
                  </a:custGeom>
                  <a:noFill/>
                  <a:ln w="152400">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 name="Rectangle 91">
                    <a:extLst>
                      <a:ext uri="{FF2B5EF4-FFF2-40B4-BE49-F238E27FC236}">
                        <a16:creationId xmlns:a16="http://schemas.microsoft.com/office/drawing/2014/main" id="{31F03764-E0E0-44D6-B250-B87AF3F8C095}"/>
                      </a:ext>
                    </a:extLst>
                  </p:cNvPr>
                  <p:cNvSpPr/>
                  <p:nvPr/>
                </p:nvSpPr>
                <p:spPr>
                  <a:xfrm>
                    <a:off x="2456982" y="2376762"/>
                    <a:ext cx="140538" cy="370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TextBox 92">
                    <a:extLst>
                      <a:ext uri="{FF2B5EF4-FFF2-40B4-BE49-F238E27FC236}">
                        <a16:creationId xmlns:a16="http://schemas.microsoft.com/office/drawing/2014/main" id="{50BCA2B2-633F-4B34-9204-E1C47840A7FF}"/>
                      </a:ext>
                    </a:extLst>
                  </p:cNvPr>
                  <p:cNvSpPr txBox="1"/>
                  <p:nvPr/>
                </p:nvSpPr>
                <p:spPr>
                  <a:xfrm>
                    <a:off x="2715363" y="1775625"/>
                    <a:ext cx="1378867" cy="369332"/>
                  </a:xfrm>
                  <a:prstGeom prst="rect">
                    <a:avLst/>
                  </a:prstGeom>
                  <a:noFill/>
                </p:spPr>
                <p:txBody>
                  <a:bodyPr wrap="square" rtlCol="0">
                    <a:spAutoFit/>
                  </a:bodyPr>
                  <a:lstStyle/>
                  <a:p>
                    <a:pPr algn="r"/>
                    <a:r>
                      <a:rPr lang="en-AU" dirty="0">
                        <a:solidFill>
                          <a:srgbClr val="002060"/>
                        </a:solidFill>
                      </a:rPr>
                      <a:t>Transmitter</a:t>
                    </a:r>
                  </a:p>
                </p:txBody>
              </p:sp>
              <p:sp>
                <p:nvSpPr>
                  <p:cNvPr id="94" name="TextBox 93">
                    <a:extLst>
                      <a:ext uri="{FF2B5EF4-FFF2-40B4-BE49-F238E27FC236}">
                        <a16:creationId xmlns:a16="http://schemas.microsoft.com/office/drawing/2014/main" id="{5772657E-8ED1-46A1-940F-3B8414272F6B}"/>
                      </a:ext>
                    </a:extLst>
                  </p:cNvPr>
                  <p:cNvSpPr txBox="1"/>
                  <p:nvPr/>
                </p:nvSpPr>
                <p:spPr>
                  <a:xfrm>
                    <a:off x="2715363" y="3847270"/>
                    <a:ext cx="1378867" cy="369332"/>
                  </a:xfrm>
                  <a:prstGeom prst="rect">
                    <a:avLst/>
                  </a:prstGeom>
                  <a:noFill/>
                </p:spPr>
                <p:txBody>
                  <a:bodyPr wrap="square" rtlCol="0">
                    <a:spAutoFit/>
                  </a:bodyPr>
                  <a:lstStyle/>
                  <a:p>
                    <a:pPr algn="r"/>
                    <a:r>
                      <a:rPr lang="en-AU" dirty="0">
                        <a:solidFill>
                          <a:srgbClr val="002060"/>
                        </a:solidFill>
                      </a:rPr>
                      <a:t>Receiver</a:t>
                    </a:r>
                  </a:p>
                </p:txBody>
              </p:sp>
              <p:sp>
                <p:nvSpPr>
                  <p:cNvPr id="95" name="Rectangle 94">
                    <a:extLst>
                      <a:ext uri="{FF2B5EF4-FFF2-40B4-BE49-F238E27FC236}">
                        <a16:creationId xmlns:a16="http://schemas.microsoft.com/office/drawing/2014/main" id="{4C608DA8-6B2E-4157-BA5A-73E5F43BD836}"/>
                      </a:ext>
                    </a:extLst>
                  </p:cNvPr>
                  <p:cNvSpPr/>
                  <p:nvPr/>
                </p:nvSpPr>
                <p:spPr>
                  <a:xfrm>
                    <a:off x="3661173" y="2158853"/>
                    <a:ext cx="230549" cy="16745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grpSp>
    </p:spTree>
    <p:extLst>
      <p:ext uri="{BB962C8B-B14F-4D97-AF65-F5344CB8AC3E}">
        <p14:creationId xmlns:p14="http://schemas.microsoft.com/office/powerpoint/2010/main" val="1738644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F269-CF59-428B-BB90-03D5474C7C4D}"/>
              </a:ext>
            </a:extLst>
          </p:cNvPr>
          <p:cNvSpPr>
            <a:spLocks noGrp="1"/>
          </p:cNvSpPr>
          <p:nvPr>
            <p:ph type="title"/>
          </p:nvPr>
        </p:nvSpPr>
        <p:spPr/>
        <p:txBody>
          <a:bodyPr/>
          <a:lstStyle/>
          <a:p>
            <a:r>
              <a:rPr lang="en-AU" dirty="0"/>
              <a:t>Thinking through problem – Rescuing the victim</a:t>
            </a:r>
          </a:p>
        </p:txBody>
      </p:sp>
      <p:sp>
        <p:nvSpPr>
          <p:cNvPr id="3" name="Content Placeholder 2">
            <a:extLst>
              <a:ext uri="{FF2B5EF4-FFF2-40B4-BE49-F238E27FC236}">
                <a16:creationId xmlns:a16="http://schemas.microsoft.com/office/drawing/2014/main" id="{CC81C07F-8556-4AB9-84CB-685E1E6FA221}"/>
              </a:ext>
            </a:extLst>
          </p:cNvPr>
          <p:cNvSpPr>
            <a:spLocks noGrp="1"/>
          </p:cNvSpPr>
          <p:nvPr>
            <p:ph idx="1"/>
          </p:nvPr>
        </p:nvSpPr>
        <p:spPr>
          <a:xfrm>
            <a:off x="609600" y="1600200"/>
            <a:ext cx="6773305" cy="4925144"/>
          </a:xfrm>
        </p:spPr>
        <p:txBody>
          <a:bodyPr>
            <a:normAutofit lnSpcReduction="10000"/>
          </a:bodyPr>
          <a:lstStyle/>
          <a:p>
            <a:pPr marL="0" indent="0">
              <a:buNone/>
            </a:pPr>
            <a:r>
              <a:rPr lang="en-AU" sz="2800" b="1" dirty="0"/>
              <a:t>Controlling the victim (secondary)</a:t>
            </a:r>
          </a:p>
          <a:p>
            <a:r>
              <a:rPr lang="en-AU" dirty="0"/>
              <a:t>Grabber mechanism</a:t>
            </a:r>
          </a:p>
          <a:p>
            <a:pPr lvl="1"/>
            <a:r>
              <a:rPr lang="en-AU" b="1" dirty="0"/>
              <a:t>Positive:</a:t>
            </a:r>
            <a:r>
              <a:rPr lang="en-AU" dirty="0"/>
              <a:t> Can get away with not being perfectly lined up since grabber will gather victim in</a:t>
            </a:r>
          </a:p>
          <a:p>
            <a:pPr lvl="1"/>
            <a:r>
              <a:rPr lang="en-AU" b="1" dirty="0"/>
              <a:t>Negative:</a:t>
            </a:r>
            <a:r>
              <a:rPr lang="en-AU" dirty="0"/>
              <a:t> Can be bulky and add to length of robot resulting in course navigation problems</a:t>
            </a:r>
          </a:p>
          <a:p>
            <a:r>
              <a:rPr lang="en-AU" dirty="0"/>
              <a:t>Cage mechanism</a:t>
            </a:r>
          </a:p>
          <a:p>
            <a:pPr lvl="1"/>
            <a:r>
              <a:rPr lang="en-AU" b="1" dirty="0"/>
              <a:t>Positive:</a:t>
            </a:r>
            <a:r>
              <a:rPr lang="en-AU" dirty="0"/>
              <a:t> Much more compact</a:t>
            </a:r>
          </a:p>
          <a:p>
            <a:pPr lvl="1"/>
            <a:r>
              <a:rPr lang="en-AU" b="1" dirty="0"/>
              <a:t>Negative: </a:t>
            </a:r>
            <a:r>
              <a:rPr lang="en-AU" dirty="0"/>
              <a:t>Need precise alignment</a:t>
            </a:r>
          </a:p>
          <a:p>
            <a:pPr marL="0" indent="0">
              <a:buNone/>
            </a:pPr>
            <a:r>
              <a:rPr lang="en-AU" sz="2800" b="1" dirty="0"/>
              <a:t>Rescuing the victim</a:t>
            </a:r>
          </a:p>
          <a:p>
            <a:r>
              <a:rPr lang="en-AU" dirty="0"/>
              <a:t>Push/drag rescue capsule to white and release</a:t>
            </a:r>
          </a:p>
          <a:p>
            <a:r>
              <a:rPr lang="en-AU" dirty="0"/>
              <a:t>What happens if the robot has missed or lost control of the rescue capsule?</a:t>
            </a:r>
          </a:p>
        </p:txBody>
      </p:sp>
      <p:pic>
        <p:nvPicPr>
          <p:cNvPr id="5" name="Picture 4">
            <a:extLst>
              <a:ext uri="{FF2B5EF4-FFF2-40B4-BE49-F238E27FC236}">
                <a16:creationId xmlns:a16="http://schemas.microsoft.com/office/drawing/2014/main" id="{654C453C-70FF-477C-BEED-FFFF91A097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84" t="11151" r="7476" b="23333"/>
          <a:stretch/>
        </p:blipFill>
        <p:spPr>
          <a:xfrm>
            <a:off x="7387881" y="3212976"/>
            <a:ext cx="4556825" cy="2891382"/>
          </a:xfrm>
          <a:prstGeom prst="rect">
            <a:avLst/>
          </a:prstGeom>
        </p:spPr>
      </p:pic>
    </p:spTree>
    <p:extLst>
      <p:ext uri="{BB962C8B-B14F-4D97-AF65-F5344CB8AC3E}">
        <p14:creationId xmlns:p14="http://schemas.microsoft.com/office/powerpoint/2010/main" val="2023451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1623-6CDB-494C-A833-94C0F1A1C508}"/>
              </a:ext>
            </a:extLst>
          </p:cNvPr>
          <p:cNvSpPr>
            <a:spLocks noGrp="1"/>
          </p:cNvSpPr>
          <p:nvPr>
            <p:ph type="title"/>
          </p:nvPr>
        </p:nvSpPr>
        <p:spPr>
          <a:xfrm>
            <a:off x="609600" y="533400"/>
            <a:ext cx="10972800" cy="1311424"/>
          </a:xfrm>
        </p:spPr>
        <p:txBody>
          <a:bodyPr>
            <a:normAutofit/>
          </a:bodyPr>
          <a:lstStyle/>
          <a:p>
            <a:r>
              <a:rPr lang="en-AU" dirty="0"/>
              <a:t>Think through problem – Finding exit and regaining the line</a:t>
            </a:r>
          </a:p>
        </p:txBody>
      </p:sp>
      <p:sp>
        <p:nvSpPr>
          <p:cNvPr id="3" name="Content Placeholder 2">
            <a:extLst>
              <a:ext uri="{FF2B5EF4-FFF2-40B4-BE49-F238E27FC236}">
                <a16:creationId xmlns:a16="http://schemas.microsoft.com/office/drawing/2014/main" id="{A5F74012-200D-47A6-B453-878C38974AE4}"/>
              </a:ext>
            </a:extLst>
          </p:cNvPr>
          <p:cNvSpPr>
            <a:spLocks noGrp="1"/>
          </p:cNvSpPr>
          <p:nvPr>
            <p:ph idx="1"/>
          </p:nvPr>
        </p:nvSpPr>
        <p:spPr>
          <a:xfrm>
            <a:off x="983432" y="2276872"/>
            <a:ext cx="9289032" cy="2880320"/>
          </a:xfrm>
        </p:spPr>
        <p:txBody>
          <a:bodyPr/>
          <a:lstStyle/>
          <a:p>
            <a:pPr marL="0" indent="0">
              <a:buNone/>
            </a:pPr>
            <a:r>
              <a:rPr lang="en-AU" sz="2800" b="1" dirty="0"/>
              <a:t>Finding exit </a:t>
            </a:r>
            <a:r>
              <a:rPr lang="en-AU" sz="2800" dirty="0"/>
              <a:t>(3 options – are there others?)</a:t>
            </a:r>
          </a:p>
          <a:p>
            <a:pPr marL="457200" indent="-457200">
              <a:buClrTx/>
              <a:buFont typeface="+mj-lt"/>
              <a:buAutoNum type="arabicPeriod"/>
            </a:pPr>
            <a:r>
              <a:rPr lang="en-AU" dirty="0"/>
              <a:t>Use single light sensor line follower algorithm to follow edge of green until reflective tape is reached</a:t>
            </a:r>
          </a:p>
          <a:p>
            <a:pPr marL="787400" lvl="1" indent="-342900">
              <a:buClrTx/>
              <a:buFont typeface="Wingdings" panose="05000000000000000000" pitchFamily="2" charset="2"/>
              <a:buChar char="Ø"/>
            </a:pPr>
            <a:r>
              <a:rPr lang="en-AU" sz="2400" dirty="0"/>
              <a:t>Where would you position the robot relative to the edge?</a:t>
            </a:r>
          </a:p>
          <a:p>
            <a:pPr marL="457200" indent="-457200">
              <a:buClrTx/>
              <a:buFont typeface="+mj-lt"/>
              <a:buAutoNum type="arabicPeriod"/>
            </a:pPr>
            <a:r>
              <a:rPr lang="en-AU" dirty="0"/>
              <a:t>Random or systematic “walk” until reflective tape is detected</a:t>
            </a:r>
          </a:p>
          <a:p>
            <a:pPr marL="457200" indent="-457200">
              <a:buClrTx/>
              <a:buFont typeface="+mj-lt"/>
              <a:buAutoNum type="arabicPeriod"/>
            </a:pPr>
            <a:r>
              <a:rPr lang="en-AU" dirty="0"/>
              <a:t>Record and retrace steps</a:t>
            </a:r>
          </a:p>
        </p:txBody>
      </p:sp>
    </p:spTree>
    <p:extLst>
      <p:ext uri="{BB962C8B-B14F-4D97-AF65-F5344CB8AC3E}">
        <p14:creationId xmlns:p14="http://schemas.microsoft.com/office/powerpoint/2010/main" val="58896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535D-8A22-4295-B68C-379C03781DD6}"/>
              </a:ext>
            </a:extLst>
          </p:cNvPr>
          <p:cNvSpPr>
            <a:spLocks noGrp="1"/>
          </p:cNvSpPr>
          <p:nvPr>
            <p:ph type="ctrTitle"/>
          </p:nvPr>
        </p:nvSpPr>
        <p:spPr/>
        <p:txBody>
          <a:bodyPr/>
          <a:lstStyle/>
          <a:p>
            <a:r>
              <a:rPr lang="en-AU" dirty="0"/>
              <a:t>Additional  challenges</a:t>
            </a:r>
          </a:p>
        </p:txBody>
      </p:sp>
      <p:sp>
        <p:nvSpPr>
          <p:cNvPr id="3" name="Subtitle 2">
            <a:extLst>
              <a:ext uri="{FF2B5EF4-FFF2-40B4-BE49-F238E27FC236}">
                <a16:creationId xmlns:a16="http://schemas.microsoft.com/office/drawing/2014/main" id="{AB41C747-9E0A-45D0-851F-3C0E2BA8D094}"/>
              </a:ext>
            </a:extLst>
          </p:cNvPr>
          <p:cNvSpPr>
            <a:spLocks noGrp="1"/>
          </p:cNvSpPr>
          <p:nvPr>
            <p:ph type="subTitle" idx="1"/>
          </p:nvPr>
        </p:nvSpPr>
        <p:spPr/>
        <p:txBody>
          <a:bodyPr/>
          <a:lstStyle/>
          <a:p>
            <a:r>
              <a:rPr lang="en-AU" dirty="0"/>
              <a:t>Detecting intersections</a:t>
            </a:r>
          </a:p>
          <a:p>
            <a:r>
              <a:rPr lang="en-AU" dirty="0"/>
              <a:t>Navigating around water tower</a:t>
            </a:r>
          </a:p>
        </p:txBody>
      </p:sp>
    </p:spTree>
    <p:extLst>
      <p:ext uri="{BB962C8B-B14F-4D97-AF65-F5344CB8AC3E}">
        <p14:creationId xmlns:p14="http://schemas.microsoft.com/office/powerpoint/2010/main" val="250787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Detecting green at intersections</a:t>
            </a:r>
          </a:p>
        </p:txBody>
      </p:sp>
      <p:sp>
        <p:nvSpPr>
          <p:cNvPr id="3" name="Subtitle 2"/>
          <p:cNvSpPr>
            <a:spLocks noGrp="1"/>
          </p:cNvSpPr>
          <p:nvPr>
            <p:ph idx="1"/>
          </p:nvPr>
        </p:nvSpPr>
        <p:spPr>
          <a:xfrm>
            <a:off x="1981200" y="1600200"/>
            <a:ext cx="8229600" cy="632796"/>
          </a:xfrm>
        </p:spPr>
        <p:txBody>
          <a:bodyPr>
            <a:normAutofit/>
          </a:bodyPr>
          <a:lstStyle/>
          <a:p>
            <a:pPr marL="0" indent="0">
              <a:buNone/>
            </a:pPr>
            <a:r>
              <a:rPr lang="en-AU" dirty="0"/>
              <a:t>Robots should turn in the direction of the green marker</a:t>
            </a:r>
          </a:p>
        </p:txBody>
      </p:sp>
      <p:sp>
        <p:nvSpPr>
          <p:cNvPr id="4" name="Subtitle 2"/>
          <p:cNvSpPr txBox="1">
            <a:spLocks/>
          </p:cNvSpPr>
          <p:nvPr/>
        </p:nvSpPr>
        <p:spPr>
          <a:xfrm>
            <a:off x="1902459" y="220486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AU" dirty="0"/>
          </a:p>
        </p:txBody>
      </p:sp>
      <p:sp>
        <p:nvSpPr>
          <p:cNvPr id="6" name="Subtitle 2"/>
          <p:cNvSpPr txBox="1">
            <a:spLocks/>
          </p:cNvSpPr>
          <p:nvPr/>
        </p:nvSpPr>
        <p:spPr>
          <a:xfrm>
            <a:off x="1991544" y="2232999"/>
            <a:ext cx="38164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AU" sz="2400" dirty="0"/>
          </a:p>
          <a:p>
            <a:endParaRPr lang="en-AU" sz="2400" dirty="0"/>
          </a:p>
          <a:p>
            <a:endParaRPr lang="en-AU" sz="2400" dirty="0"/>
          </a:p>
          <a:p>
            <a:endParaRPr lang="en-AU" sz="2400" dirty="0"/>
          </a:p>
        </p:txBody>
      </p:sp>
      <p:pic>
        <p:nvPicPr>
          <p:cNvPr id="8" name="Picture 7" descr="C:\Users\Evan\Dropbox\Robotics\Tiles\Colour Adjusted - Official\JPEG\shrunk\8. Roundabout.jpg"/>
          <p:cNvPicPr/>
          <p:nvPr/>
        </p:nvPicPr>
        <p:blipFill>
          <a:blip r:embed="rId3">
            <a:extLst>
              <a:ext uri="{28A0092B-C50C-407E-A947-70E740481C1C}">
                <a14:useLocalDpi xmlns:a14="http://schemas.microsoft.com/office/drawing/2010/main" val="0"/>
              </a:ext>
            </a:extLst>
          </a:blip>
          <a:srcRect/>
          <a:stretch>
            <a:fillRect/>
          </a:stretch>
        </p:blipFill>
        <p:spPr bwMode="auto">
          <a:xfrm>
            <a:off x="2368925" y="2859364"/>
            <a:ext cx="3456384" cy="3456384"/>
          </a:xfrm>
          <a:prstGeom prst="rect">
            <a:avLst/>
          </a:prstGeom>
          <a:noFill/>
          <a:ln>
            <a:noFill/>
          </a:ln>
        </p:spPr>
      </p:pic>
      <p:grpSp>
        <p:nvGrpSpPr>
          <p:cNvPr id="9" name="Group 8">
            <a:extLst>
              <a:ext uri="{FF2B5EF4-FFF2-40B4-BE49-F238E27FC236}">
                <a16:creationId xmlns:a16="http://schemas.microsoft.com/office/drawing/2014/main" id="{789EABC4-2A29-43BA-BA95-9B34B14B5643}"/>
              </a:ext>
            </a:extLst>
          </p:cNvPr>
          <p:cNvGrpSpPr/>
          <p:nvPr/>
        </p:nvGrpSpPr>
        <p:grpSpPr>
          <a:xfrm flipH="1">
            <a:off x="5627759" y="4299524"/>
            <a:ext cx="1149862" cy="576064"/>
            <a:chOff x="481808" y="3227562"/>
            <a:chExt cx="1149862" cy="576064"/>
          </a:xfrm>
        </p:grpSpPr>
        <p:sp>
          <p:nvSpPr>
            <p:cNvPr id="10" name="Rectangle 9">
              <a:extLst>
                <a:ext uri="{FF2B5EF4-FFF2-40B4-BE49-F238E27FC236}">
                  <a16:creationId xmlns:a16="http://schemas.microsoft.com/office/drawing/2014/main" id="{954C01EA-4EAB-4943-BC46-F02324CB68DE}"/>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F0CBB652-ACB0-4FE6-9E0D-EA72EA873274}"/>
                </a:ext>
              </a:extLst>
            </p:cNvPr>
            <p:cNvGrpSpPr/>
            <p:nvPr/>
          </p:nvGrpSpPr>
          <p:grpSpPr>
            <a:xfrm>
              <a:off x="1487654" y="3308177"/>
              <a:ext cx="144016" cy="414834"/>
              <a:chOff x="1343638" y="2283525"/>
              <a:chExt cx="144016" cy="414834"/>
            </a:xfrm>
          </p:grpSpPr>
          <p:sp>
            <p:nvSpPr>
              <p:cNvPr id="12" name="Oval 11">
                <a:extLst>
                  <a:ext uri="{FF2B5EF4-FFF2-40B4-BE49-F238E27FC236}">
                    <a16:creationId xmlns:a16="http://schemas.microsoft.com/office/drawing/2014/main" id="{BE0B8D89-81B1-415C-9655-83BBF3898DE8}"/>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12">
                <a:extLst>
                  <a:ext uri="{FF2B5EF4-FFF2-40B4-BE49-F238E27FC236}">
                    <a16:creationId xmlns:a16="http://schemas.microsoft.com/office/drawing/2014/main" id="{70CA4E61-0797-4B9D-8D82-F31688E2D3F5}"/>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14" name="Group 13">
            <a:extLst>
              <a:ext uri="{FF2B5EF4-FFF2-40B4-BE49-F238E27FC236}">
                <a16:creationId xmlns:a16="http://schemas.microsoft.com/office/drawing/2014/main" id="{DE1B406C-91EB-4252-9730-2B9099DDBBF5}"/>
              </a:ext>
            </a:extLst>
          </p:cNvPr>
          <p:cNvGrpSpPr/>
          <p:nvPr/>
        </p:nvGrpSpPr>
        <p:grpSpPr>
          <a:xfrm rot="221296" flipH="1">
            <a:off x="5338593" y="4299523"/>
            <a:ext cx="1149862" cy="576064"/>
            <a:chOff x="481808" y="3227562"/>
            <a:chExt cx="1149862" cy="576064"/>
          </a:xfrm>
        </p:grpSpPr>
        <p:sp>
          <p:nvSpPr>
            <p:cNvPr id="15" name="Rectangle 14">
              <a:extLst>
                <a:ext uri="{FF2B5EF4-FFF2-40B4-BE49-F238E27FC236}">
                  <a16:creationId xmlns:a16="http://schemas.microsoft.com/office/drawing/2014/main" id="{570A6C24-2063-4EDC-848F-771EB695E666}"/>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4C3B0505-081C-44F2-968A-C90AE4515915}"/>
                </a:ext>
              </a:extLst>
            </p:cNvPr>
            <p:cNvGrpSpPr/>
            <p:nvPr/>
          </p:nvGrpSpPr>
          <p:grpSpPr>
            <a:xfrm>
              <a:off x="1487654" y="3308177"/>
              <a:ext cx="144016" cy="414834"/>
              <a:chOff x="1343638" y="2283525"/>
              <a:chExt cx="144016" cy="414834"/>
            </a:xfrm>
          </p:grpSpPr>
          <p:sp>
            <p:nvSpPr>
              <p:cNvPr id="17" name="Oval 16">
                <a:extLst>
                  <a:ext uri="{FF2B5EF4-FFF2-40B4-BE49-F238E27FC236}">
                    <a16:creationId xmlns:a16="http://schemas.microsoft.com/office/drawing/2014/main" id="{1EC63D41-36D6-4513-8F81-0A2F15A2AC90}"/>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Oval 17">
                <a:extLst>
                  <a:ext uri="{FF2B5EF4-FFF2-40B4-BE49-F238E27FC236}">
                    <a16:creationId xmlns:a16="http://schemas.microsoft.com/office/drawing/2014/main" id="{0BDD52B4-3E4F-4F3D-884D-50F3CA590FFB}"/>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19" name="Group 18">
            <a:extLst>
              <a:ext uri="{FF2B5EF4-FFF2-40B4-BE49-F238E27FC236}">
                <a16:creationId xmlns:a16="http://schemas.microsoft.com/office/drawing/2014/main" id="{A0041AF2-A4F4-4D0C-B851-E9BB4A2FD0F0}"/>
              </a:ext>
            </a:extLst>
          </p:cNvPr>
          <p:cNvGrpSpPr/>
          <p:nvPr/>
        </p:nvGrpSpPr>
        <p:grpSpPr>
          <a:xfrm rot="1123877" flipH="1">
            <a:off x="5154788" y="4299524"/>
            <a:ext cx="1149862" cy="576064"/>
            <a:chOff x="481808" y="3227562"/>
            <a:chExt cx="1149862" cy="576064"/>
          </a:xfrm>
        </p:grpSpPr>
        <p:sp>
          <p:nvSpPr>
            <p:cNvPr id="20" name="Rectangle 19">
              <a:extLst>
                <a:ext uri="{FF2B5EF4-FFF2-40B4-BE49-F238E27FC236}">
                  <a16:creationId xmlns:a16="http://schemas.microsoft.com/office/drawing/2014/main" id="{8E620A0A-00E2-48BB-8519-511EFF3AECC2}"/>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DBFCF413-7612-4629-A494-23D5981118F2}"/>
                </a:ext>
              </a:extLst>
            </p:cNvPr>
            <p:cNvGrpSpPr/>
            <p:nvPr/>
          </p:nvGrpSpPr>
          <p:grpSpPr>
            <a:xfrm>
              <a:off x="1487654" y="3308177"/>
              <a:ext cx="144016" cy="414834"/>
              <a:chOff x="1343638" y="2283525"/>
              <a:chExt cx="144016" cy="414834"/>
            </a:xfrm>
          </p:grpSpPr>
          <p:sp>
            <p:nvSpPr>
              <p:cNvPr id="22" name="Oval 21">
                <a:extLst>
                  <a:ext uri="{FF2B5EF4-FFF2-40B4-BE49-F238E27FC236}">
                    <a16:creationId xmlns:a16="http://schemas.microsoft.com/office/drawing/2014/main" id="{58AB9589-F5CC-4CB4-B328-65167551EB86}"/>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Oval 22">
                <a:extLst>
                  <a:ext uri="{FF2B5EF4-FFF2-40B4-BE49-F238E27FC236}">
                    <a16:creationId xmlns:a16="http://schemas.microsoft.com/office/drawing/2014/main" id="{C72D5EB2-CD65-48A5-9669-2FE57E366040}"/>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24" name="Group 23">
            <a:extLst>
              <a:ext uri="{FF2B5EF4-FFF2-40B4-BE49-F238E27FC236}">
                <a16:creationId xmlns:a16="http://schemas.microsoft.com/office/drawing/2014/main" id="{5A7DC8FD-CBB2-4E2F-93B3-5041189019BB}"/>
              </a:ext>
            </a:extLst>
          </p:cNvPr>
          <p:cNvGrpSpPr/>
          <p:nvPr/>
        </p:nvGrpSpPr>
        <p:grpSpPr>
          <a:xfrm rot="2678609" flipH="1">
            <a:off x="4952757" y="4266257"/>
            <a:ext cx="1149862" cy="576064"/>
            <a:chOff x="481808" y="3227562"/>
            <a:chExt cx="1149862" cy="576064"/>
          </a:xfrm>
        </p:grpSpPr>
        <p:sp>
          <p:nvSpPr>
            <p:cNvPr id="25" name="Rectangle 24">
              <a:extLst>
                <a:ext uri="{FF2B5EF4-FFF2-40B4-BE49-F238E27FC236}">
                  <a16:creationId xmlns:a16="http://schemas.microsoft.com/office/drawing/2014/main" id="{87D704B0-55AD-4FE6-9058-DA6A36021521}"/>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6" name="Group 25">
              <a:extLst>
                <a:ext uri="{FF2B5EF4-FFF2-40B4-BE49-F238E27FC236}">
                  <a16:creationId xmlns:a16="http://schemas.microsoft.com/office/drawing/2014/main" id="{AD6C2CBF-C159-4434-B6C5-8EE442D0476D}"/>
                </a:ext>
              </a:extLst>
            </p:cNvPr>
            <p:cNvGrpSpPr/>
            <p:nvPr/>
          </p:nvGrpSpPr>
          <p:grpSpPr>
            <a:xfrm>
              <a:off x="1487654" y="3308177"/>
              <a:ext cx="144016" cy="414834"/>
              <a:chOff x="1343638" y="2283525"/>
              <a:chExt cx="144016" cy="414834"/>
            </a:xfrm>
          </p:grpSpPr>
          <p:sp>
            <p:nvSpPr>
              <p:cNvPr id="27" name="Oval 26">
                <a:extLst>
                  <a:ext uri="{FF2B5EF4-FFF2-40B4-BE49-F238E27FC236}">
                    <a16:creationId xmlns:a16="http://schemas.microsoft.com/office/drawing/2014/main" id="{B8315247-6CF7-449D-943A-CF22C356B081}"/>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Oval 27">
                <a:extLst>
                  <a:ext uri="{FF2B5EF4-FFF2-40B4-BE49-F238E27FC236}">
                    <a16:creationId xmlns:a16="http://schemas.microsoft.com/office/drawing/2014/main" id="{FA17F9FF-A52B-4641-8112-7255E6BCE78D}"/>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29" name="Group 28">
            <a:extLst>
              <a:ext uri="{FF2B5EF4-FFF2-40B4-BE49-F238E27FC236}">
                <a16:creationId xmlns:a16="http://schemas.microsoft.com/office/drawing/2014/main" id="{2BB0473E-DE20-4EBF-AC69-3FFB8CC8E3A2}"/>
              </a:ext>
            </a:extLst>
          </p:cNvPr>
          <p:cNvGrpSpPr/>
          <p:nvPr/>
        </p:nvGrpSpPr>
        <p:grpSpPr>
          <a:xfrm rot="3474399" flipH="1">
            <a:off x="4771776" y="4116825"/>
            <a:ext cx="1149862" cy="576064"/>
            <a:chOff x="481808" y="3227562"/>
            <a:chExt cx="1149862" cy="576064"/>
          </a:xfrm>
        </p:grpSpPr>
        <p:sp>
          <p:nvSpPr>
            <p:cNvPr id="30" name="Rectangle 29">
              <a:extLst>
                <a:ext uri="{FF2B5EF4-FFF2-40B4-BE49-F238E27FC236}">
                  <a16:creationId xmlns:a16="http://schemas.microsoft.com/office/drawing/2014/main" id="{DE967117-F172-4697-9A68-BCA22315641A}"/>
                </a:ext>
              </a:extLst>
            </p:cNvPr>
            <p:cNvSpPr/>
            <p:nvPr/>
          </p:nvSpPr>
          <p:spPr>
            <a:xfrm>
              <a:off x="481808" y="322756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1" name="Group 30">
              <a:extLst>
                <a:ext uri="{FF2B5EF4-FFF2-40B4-BE49-F238E27FC236}">
                  <a16:creationId xmlns:a16="http://schemas.microsoft.com/office/drawing/2014/main" id="{BCE9575A-9025-4A6D-9547-B1EFB0E89144}"/>
                </a:ext>
              </a:extLst>
            </p:cNvPr>
            <p:cNvGrpSpPr/>
            <p:nvPr/>
          </p:nvGrpSpPr>
          <p:grpSpPr>
            <a:xfrm>
              <a:off x="1487654" y="3308177"/>
              <a:ext cx="144016" cy="414834"/>
              <a:chOff x="1343638" y="2283525"/>
              <a:chExt cx="144016" cy="414834"/>
            </a:xfrm>
          </p:grpSpPr>
          <p:sp>
            <p:nvSpPr>
              <p:cNvPr id="32" name="Oval 31">
                <a:extLst>
                  <a:ext uri="{FF2B5EF4-FFF2-40B4-BE49-F238E27FC236}">
                    <a16:creationId xmlns:a16="http://schemas.microsoft.com/office/drawing/2014/main" id="{7ABEBDF2-DD34-4AE6-835D-C8EDB0C45DE4}"/>
                  </a:ext>
                </a:extLst>
              </p:cNvPr>
              <p:cNvSpPr/>
              <p:nvPr/>
            </p:nvSpPr>
            <p:spPr>
              <a:xfrm>
                <a:off x="1343638" y="2283525"/>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Oval 32">
                <a:extLst>
                  <a:ext uri="{FF2B5EF4-FFF2-40B4-BE49-F238E27FC236}">
                    <a16:creationId xmlns:a16="http://schemas.microsoft.com/office/drawing/2014/main" id="{85743C52-8EFC-4798-A1A2-697E7ECB861B}"/>
                  </a:ext>
                </a:extLst>
              </p:cNvPr>
              <p:cNvSpPr/>
              <p:nvPr/>
            </p:nvSpPr>
            <p:spPr>
              <a:xfrm>
                <a:off x="1343638" y="2554343"/>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Tree>
    <p:extLst>
      <p:ext uri="{BB962C8B-B14F-4D97-AF65-F5344CB8AC3E}">
        <p14:creationId xmlns:p14="http://schemas.microsoft.com/office/powerpoint/2010/main" val="22475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par>
                          <p:cTn id="11" fill="hold">
                            <p:stCondLst>
                              <p:cond delay="1000"/>
                            </p:stCondLst>
                            <p:childTnLst>
                              <p:par>
                                <p:cTn id="12" presetID="10" presetClass="exit" presetSubtype="0" fill="hold" nodeType="after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par>
                          <p:cTn id="18" fill="hold">
                            <p:stCondLst>
                              <p:cond delay="2000"/>
                            </p:stCondLst>
                            <p:childTnLst>
                              <p:par>
                                <p:cTn id="19" presetID="10" presetClass="exit" presetSubtype="0" fill="hold" nodeType="after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childTnLst>
                          </p:cTn>
                        </p:par>
                        <p:par>
                          <p:cTn id="25" fill="hold">
                            <p:stCondLst>
                              <p:cond delay="3000"/>
                            </p:stCondLst>
                            <p:childTnLst>
                              <p:par>
                                <p:cTn id="26" presetID="10" presetClass="exit" presetSubtype="0" fill="hold" nodeType="after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Rescue Robot Programming</a:t>
            </a:r>
          </a:p>
        </p:txBody>
      </p:sp>
      <p:sp>
        <p:nvSpPr>
          <p:cNvPr id="3" name="Subtitle 2"/>
          <p:cNvSpPr>
            <a:spLocks noGrp="1"/>
          </p:cNvSpPr>
          <p:nvPr>
            <p:ph idx="1"/>
          </p:nvPr>
        </p:nvSpPr>
        <p:spPr/>
        <p:txBody>
          <a:bodyPr>
            <a:normAutofit/>
          </a:bodyPr>
          <a:lstStyle/>
          <a:p>
            <a:r>
              <a:rPr lang="en-AU" dirty="0"/>
              <a:t>Rule #1 – Construction impacts programming</a:t>
            </a:r>
          </a:p>
          <a:p>
            <a:r>
              <a:rPr lang="en-AU" dirty="0"/>
              <a:t>Rule #2 – Programming impacts construction</a:t>
            </a:r>
          </a:p>
          <a:p>
            <a:endParaRPr lang="en-AU" dirty="0"/>
          </a:p>
          <a:p>
            <a:r>
              <a:rPr lang="en-AU" dirty="0"/>
              <a:t>Simplicity is the key to successful programming, especially for beginners. If it looks more complicated than necessary, it probably is. </a:t>
            </a:r>
          </a:p>
          <a:p>
            <a:endParaRPr lang="en-AU" dirty="0"/>
          </a:p>
        </p:txBody>
      </p:sp>
      <p:sp>
        <p:nvSpPr>
          <p:cNvPr id="4" name="Subtitle 2"/>
          <p:cNvSpPr txBox="1">
            <a:spLocks/>
          </p:cNvSpPr>
          <p:nvPr/>
        </p:nvSpPr>
        <p:spPr>
          <a:xfrm>
            <a:off x="1902459" y="220486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61973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1623-6CDB-494C-A833-94C0F1A1C508}"/>
              </a:ext>
            </a:extLst>
          </p:cNvPr>
          <p:cNvSpPr>
            <a:spLocks noGrp="1"/>
          </p:cNvSpPr>
          <p:nvPr>
            <p:ph type="title"/>
          </p:nvPr>
        </p:nvSpPr>
        <p:spPr/>
        <p:txBody>
          <a:bodyPr/>
          <a:lstStyle/>
          <a:p>
            <a:r>
              <a:rPr lang="en-AU" dirty="0"/>
              <a:t>Detecting green at intersections</a:t>
            </a:r>
          </a:p>
        </p:txBody>
      </p:sp>
      <p:sp>
        <p:nvSpPr>
          <p:cNvPr id="3" name="Content Placeholder 2">
            <a:extLst>
              <a:ext uri="{FF2B5EF4-FFF2-40B4-BE49-F238E27FC236}">
                <a16:creationId xmlns:a16="http://schemas.microsoft.com/office/drawing/2014/main" id="{A5F74012-200D-47A6-B453-878C38974AE4}"/>
              </a:ext>
            </a:extLst>
          </p:cNvPr>
          <p:cNvSpPr>
            <a:spLocks noGrp="1"/>
          </p:cNvSpPr>
          <p:nvPr>
            <p:ph idx="1"/>
          </p:nvPr>
        </p:nvSpPr>
        <p:spPr>
          <a:xfrm>
            <a:off x="767408" y="1600200"/>
            <a:ext cx="9443392" cy="4876800"/>
          </a:xfrm>
        </p:spPr>
        <p:txBody>
          <a:bodyPr>
            <a:normAutofit lnSpcReduction="10000"/>
          </a:bodyPr>
          <a:lstStyle/>
          <a:p>
            <a:pPr marL="0" indent="0">
              <a:buNone/>
            </a:pPr>
            <a:r>
              <a:rPr lang="en-AU" sz="2800" b="1" dirty="0"/>
              <a:t>NOTE: </a:t>
            </a:r>
            <a:r>
              <a:rPr lang="en-AU" dirty="0"/>
              <a:t>The green on Rescue challenge mats used in the Victorian competitions are detected as green by Lego EV3 colour sensors. This is not necessarily the case for all Rescue mats and may not be true if sensors change. There is nothing in the national rules that specifies the shade of green.</a:t>
            </a:r>
          </a:p>
          <a:p>
            <a:pPr marL="0" indent="0">
              <a:buNone/>
            </a:pPr>
            <a:r>
              <a:rPr lang="en-AU" sz="2800" b="1" dirty="0"/>
              <a:t>Thinking through the problem:</a:t>
            </a:r>
            <a:endParaRPr lang="en-AU" sz="2800" dirty="0"/>
          </a:p>
          <a:p>
            <a:pPr>
              <a:spcBef>
                <a:spcPts val="600"/>
              </a:spcBef>
            </a:pPr>
            <a:r>
              <a:rPr lang="en-AU" dirty="0"/>
              <a:t>Does the robot turn correctly using a basic line following program? Always? Most of the time? Rarely? Never?</a:t>
            </a:r>
          </a:p>
          <a:p>
            <a:pPr>
              <a:spcBef>
                <a:spcPts val="600"/>
              </a:spcBef>
            </a:pPr>
            <a:r>
              <a:rPr lang="en-AU" dirty="0"/>
              <a:t>Do the colour sensors detect the “green” as “green”?</a:t>
            </a:r>
          </a:p>
          <a:p>
            <a:pPr lvl="1">
              <a:spcBef>
                <a:spcPts val="600"/>
              </a:spcBef>
            </a:pPr>
            <a:r>
              <a:rPr lang="en-AU" dirty="0"/>
              <a:t> Spike Prime colour sensors seem to be more reliable than EV3 sensors</a:t>
            </a:r>
          </a:p>
          <a:p>
            <a:pPr>
              <a:spcBef>
                <a:spcPts val="600"/>
              </a:spcBef>
            </a:pPr>
            <a:r>
              <a:rPr lang="en-AU" dirty="0"/>
              <a:t>What are the reflected light values when over the green squares? Are they unique individually? As a sum? As a difference? Can you use any of this to reliably detect green?</a:t>
            </a:r>
          </a:p>
        </p:txBody>
      </p:sp>
    </p:spTree>
    <p:extLst>
      <p:ext uri="{BB962C8B-B14F-4D97-AF65-F5344CB8AC3E}">
        <p14:creationId xmlns:p14="http://schemas.microsoft.com/office/powerpoint/2010/main" val="274690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8CFF-A35D-4CC7-B341-F7FA1CF4F5F3}"/>
              </a:ext>
            </a:extLst>
          </p:cNvPr>
          <p:cNvSpPr>
            <a:spLocks noGrp="1"/>
          </p:cNvSpPr>
          <p:nvPr>
            <p:ph type="title"/>
          </p:nvPr>
        </p:nvSpPr>
        <p:spPr/>
        <p:txBody>
          <a:bodyPr/>
          <a:lstStyle/>
          <a:p>
            <a:r>
              <a:rPr lang="en-AU" dirty="0"/>
              <a:t>Navigating around water tower</a:t>
            </a:r>
          </a:p>
        </p:txBody>
      </p:sp>
      <p:sp>
        <p:nvSpPr>
          <p:cNvPr id="3" name="Content Placeholder 2">
            <a:extLst>
              <a:ext uri="{FF2B5EF4-FFF2-40B4-BE49-F238E27FC236}">
                <a16:creationId xmlns:a16="http://schemas.microsoft.com/office/drawing/2014/main" id="{C45718CF-4A7A-4147-AA0B-B00E20EE901A}"/>
              </a:ext>
            </a:extLst>
          </p:cNvPr>
          <p:cNvSpPr>
            <a:spLocks noGrp="1"/>
          </p:cNvSpPr>
          <p:nvPr>
            <p:ph idx="1"/>
          </p:nvPr>
        </p:nvSpPr>
        <p:spPr>
          <a:xfrm>
            <a:off x="609600" y="1628800"/>
            <a:ext cx="6494512" cy="4320480"/>
          </a:xfrm>
        </p:spPr>
        <p:txBody>
          <a:bodyPr>
            <a:normAutofit fontScale="92500" lnSpcReduction="10000"/>
          </a:bodyPr>
          <a:lstStyle/>
          <a:p>
            <a:pPr marL="355600" indent="-355600"/>
            <a:r>
              <a:rPr lang="en-AU" sz="2800" dirty="0"/>
              <a:t>What should be used to detect the water tower (Ultrasonic? Touch?)?</a:t>
            </a:r>
          </a:p>
          <a:p>
            <a:pPr marL="355600" indent="-355600"/>
            <a:r>
              <a:rPr lang="en-AU" sz="2800" dirty="0"/>
              <a:t>It is relatively easy to pre-program a route around tower, but …</a:t>
            </a:r>
          </a:p>
          <a:p>
            <a:pPr marL="723900" lvl="1" indent="-368300">
              <a:buFont typeface="Wingdings" panose="05000000000000000000" pitchFamily="2" charset="2"/>
              <a:buChar char="Ø"/>
            </a:pPr>
            <a:r>
              <a:rPr lang="en-AU" sz="2800" dirty="0"/>
              <a:t>What happens if robot isn’t perfectly aligned with water tower?</a:t>
            </a:r>
          </a:p>
          <a:p>
            <a:pPr marL="723900" lvl="1" indent="-368300">
              <a:buFont typeface="Wingdings" panose="05000000000000000000" pitchFamily="2" charset="2"/>
              <a:buChar char="Ø"/>
            </a:pPr>
            <a:r>
              <a:rPr lang="en-AU" sz="2800" dirty="0"/>
              <a:t>How does the robot know when it has found the line again?</a:t>
            </a:r>
          </a:p>
          <a:p>
            <a:pPr marL="355600" indent="-355600"/>
            <a:r>
              <a:rPr lang="en-AU" sz="2800" dirty="0"/>
              <a:t>Must recapture the line on the same tile to get points</a:t>
            </a:r>
          </a:p>
        </p:txBody>
      </p:sp>
      <p:pic>
        <p:nvPicPr>
          <p:cNvPr id="6" name="Picture 5" descr="A picture containing indoor, cluttered&#10;&#10;Description automatically generated">
            <a:extLst>
              <a:ext uri="{FF2B5EF4-FFF2-40B4-BE49-F238E27FC236}">
                <a16:creationId xmlns:a16="http://schemas.microsoft.com/office/drawing/2014/main" id="{9893A966-46FF-45AB-9C12-33B8133CC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2132856"/>
            <a:ext cx="4818941" cy="4464496"/>
          </a:xfrm>
          <a:prstGeom prst="rect">
            <a:avLst/>
          </a:prstGeom>
        </p:spPr>
      </p:pic>
    </p:spTree>
    <p:extLst>
      <p:ext uri="{BB962C8B-B14F-4D97-AF65-F5344CB8AC3E}">
        <p14:creationId xmlns:p14="http://schemas.microsoft.com/office/powerpoint/2010/main" val="3618711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2176"/>
            <a:ext cx="10972800" cy="990600"/>
          </a:xfrm>
        </p:spPr>
        <p:txBody>
          <a:bodyPr/>
          <a:lstStyle/>
          <a:p>
            <a:r>
              <a:rPr lang="en-AU" dirty="0"/>
              <a:t>Troubleshooting</a:t>
            </a:r>
          </a:p>
        </p:txBody>
      </p:sp>
      <p:sp>
        <p:nvSpPr>
          <p:cNvPr id="3" name="Subtitle 2"/>
          <p:cNvSpPr>
            <a:spLocks noGrp="1"/>
          </p:cNvSpPr>
          <p:nvPr>
            <p:ph idx="1"/>
          </p:nvPr>
        </p:nvSpPr>
        <p:spPr>
          <a:xfrm>
            <a:off x="609600" y="1268760"/>
            <a:ext cx="11130608" cy="5472608"/>
          </a:xfrm>
        </p:spPr>
        <p:txBody>
          <a:bodyPr>
            <a:noAutofit/>
          </a:bodyPr>
          <a:lstStyle/>
          <a:p>
            <a:pPr marL="0" indent="0">
              <a:buNone/>
            </a:pPr>
            <a:r>
              <a:rPr lang="en-AU" b="1" dirty="0"/>
              <a:t>Check that:</a:t>
            </a:r>
          </a:p>
          <a:p>
            <a:r>
              <a:rPr lang="en-AU" sz="1800" dirty="0"/>
              <a:t>Port settings in program </a:t>
            </a:r>
            <a:r>
              <a:rPr lang="en-AU" sz="1800" b="1" dirty="0"/>
              <a:t>match ports </a:t>
            </a:r>
            <a:r>
              <a:rPr lang="en-AU" sz="1800" dirty="0"/>
              <a:t>on robot</a:t>
            </a:r>
          </a:p>
          <a:p>
            <a:r>
              <a:rPr lang="en-AU" sz="1800" dirty="0"/>
              <a:t>Movement motors have been defined correctly</a:t>
            </a:r>
          </a:p>
          <a:p>
            <a:r>
              <a:rPr lang="en-AU" sz="1800" b="1" dirty="0"/>
              <a:t>Actual reflected light/colour readings </a:t>
            </a:r>
            <a:r>
              <a:rPr lang="en-AU" sz="1800" dirty="0"/>
              <a:t>correspond to values set in program</a:t>
            </a:r>
          </a:p>
          <a:p>
            <a:r>
              <a:rPr lang="en-AU" sz="1800" dirty="0"/>
              <a:t>Motor power values are reversed in program if </a:t>
            </a:r>
            <a:r>
              <a:rPr lang="en-AU" sz="1800" b="1" dirty="0"/>
              <a:t>motors are in reverse </a:t>
            </a:r>
            <a:r>
              <a:rPr lang="en-AU" sz="1800" dirty="0"/>
              <a:t>orientation </a:t>
            </a:r>
          </a:p>
          <a:p>
            <a:r>
              <a:rPr lang="en-AU" sz="1800" b="1" dirty="0"/>
              <a:t>All conditional statements </a:t>
            </a:r>
            <a:r>
              <a:rPr lang="en-AU" sz="1800" dirty="0"/>
              <a:t>are set correctly</a:t>
            </a:r>
          </a:p>
          <a:p>
            <a:r>
              <a:rPr lang="en-AU" sz="1800" b="1" dirty="0"/>
              <a:t>Sounds/displays</a:t>
            </a:r>
            <a:r>
              <a:rPr lang="en-AU" sz="1800" dirty="0"/>
              <a:t> aren’t affecting program flow</a:t>
            </a:r>
          </a:p>
          <a:p>
            <a:pPr marL="0" indent="0">
              <a:spcBef>
                <a:spcPts val="800"/>
              </a:spcBef>
              <a:buNone/>
            </a:pPr>
            <a:r>
              <a:rPr lang="en-AU" b="1" dirty="0"/>
              <a:t>And a few tips</a:t>
            </a:r>
            <a:endParaRPr lang="en-AU" dirty="0"/>
          </a:p>
          <a:p>
            <a:r>
              <a:rPr lang="en-AU" sz="1800" dirty="0"/>
              <a:t>Program in small increments</a:t>
            </a:r>
          </a:p>
          <a:p>
            <a:r>
              <a:rPr lang="en-AU" sz="1800" dirty="0"/>
              <a:t>Use the brick displays or sounds to help identify if a particular part of the program is being </a:t>
            </a:r>
          </a:p>
          <a:p>
            <a:r>
              <a:rPr lang="en-AU" sz="1800" dirty="0"/>
              <a:t>Use My Blocks to help organise more complex programs</a:t>
            </a:r>
          </a:p>
          <a:p>
            <a:r>
              <a:rPr lang="en-AU" sz="1800" b="1" dirty="0"/>
              <a:t>Save programs with significant changes as a new version, so stable older versions are not lost</a:t>
            </a:r>
          </a:p>
          <a:p>
            <a:r>
              <a:rPr lang="en-AU" sz="1800" dirty="0"/>
              <a:t>On competition days make sure that programs loaded on the brick are functional programs (don’t leave rubbish programs on the brick that could be run by accident)</a:t>
            </a:r>
          </a:p>
          <a:p>
            <a:r>
              <a:rPr lang="en-AU" sz="1800" dirty="0"/>
              <a:t>Make sure that battery is charged</a:t>
            </a:r>
          </a:p>
        </p:txBody>
      </p:sp>
    </p:spTree>
    <p:extLst>
      <p:ext uri="{BB962C8B-B14F-4D97-AF65-F5344CB8AC3E}">
        <p14:creationId xmlns:p14="http://schemas.microsoft.com/office/powerpoint/2010/main" val="193703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4" name="Picture 3">
            <a:extLst>
              <a:ext uri="{FF2B5EF4-FFF2-40B4-BE49-F238E27FC236}">
                <a16:creationId xmlns:a16="http://schemas.microsoft.com/office/drawing/2014/main" id="{270D0492-F147-4449-A87B-08DCAD8D02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974" y="1988840"/>
            <a:ext cx="6004098" cy="4712520"/>
          </a:xfrm>
          <a:prstGeom prst="rect">
            <a:avLst/>
          </a:prstGeom>
        </p:spPr>
      </p:pic>
      <p:sp>
        <p:nvSpPr>
          <p:cNvPr id="60" name="Shape 60"/>
          <p:cNvSpPr txBox="1">
            <a:spLocks noGrp="1"/>
          </p:cNvSpPr>
          <p:nvPr>
            <p:ph type="title"/>
          </p:nvPr>
        </p:nvSpPr>
        <p:spPr>
          <a:xfrm>
            <a:off x="695400" y="785330"/>
            <a:ext cx="10945216" cy="572700"/>
          </a:xfrm>
          <a:prstGeom prst="rect">
            <a:avLst/>
          </a:prstGeom>
        </p:spPr>
        <p:txBody>
          <a:bodyPr spcFirstLastPara="1" vert="horz" wrap="square" lIns="91425" tIns="91425" rIns="91425" bIns="91425" rtlCol="0" anchor="t" anchorCtr="0">
            <a:noAutofit/>
          </a:bodyPr>
          <a:lstStyle/>
          <a:p>
            <a:r>
              <a:rPr lang="en-GB" dirty="0"/>
              <a:t>Introduction to the coding interface</a:t>
            </a:r>
            <a:br>
              <a:rPr lang="en-GB" dirty="0"/>
            </a:br>
            <a:r>
              <a:rPr lang="en-GB" sz="3200" dirty="0">
                <a:solidFill>
                  <a:schemeClr val="tx1"/>
                </a:solidFill>
              </a:rPr>
              <a:t>Opening a new project</a:t>
            </a:r>
            <a:endParaRPr dirty="0"/>
          </a:p>
        </p:txBody>
      </p:sp>
      <p:sp>
        <p:nvSpPr>
          <p:cNvPr id="62" name="Shape 62"/>
          <p:cNvSpPr txBox="1"/>
          <p:nvPr/>
        </p:nvSpPr>
        <p:spPr>
          <a:xfrm>
            <a:off x="7343792" y="2492896"/>
            <a:ext cx="4296824" cy="3816424"/>
          </a:xfrm>
          <a:prstGeom prst="rect">
            <a:avLst/>
          </a:prstGeom>
          <a:solidFill>
            <a:schemeClr val="bg1"/>
          </a:solidFill>
          <a:ln>
            <a:noFill/>
          </a:ln>
        </p:spPr>
        <p:txBody>
          <a:bodyPr spcFirstLastPara="1" wrap="square" lIns="91425" tIns="91425" rIns="91425" bIns="91425" anchor="t" anchorCtr="0">
            <a:noAutofit/>
          </a:bodyPr>
          <a:lstStyle/>
          <a:p>
            <a:r>
              <a:rPr lang="en-AU" b="1" dirty="0"/>
              <a:t>From the HOME page</a:t>
            </a:r>
            <a:endParaRPr b="1" dirty="0"/>
          </a:p>
          <a:p>
            <a:pPr marL="457200" indent="-317500">
              <a:buSzPts val="1400"/>
              <a:buChar char="●"/>
            </a:pPr>
            <a:r>
              <a:rPr lang="en-AU" dirty="0"/>
              <a:t>Tutorials</a:t>
            </a:r>
          </a:p>
          <a:p>
            <a:pPr marL="457200" indent="-317500">
              <a:buSzPts val="1400"/>
              <a:buChar char="●"/>
            </a:pPr>
            <a:r>
              <a:rPr lang="en-AU" dirty="0"/>
              <a:t>Teaching unit plans</a:t>
            </a:r>
          </a:p>
          <a:p>
            <a:pPr marL="457200" indent="-317500">
              <a:buSzPts val="1400"/>
              <a:buChar char="●"/>
            </a:pPr>
            <a:r>
              <a:rPr lang="en-AU" dirty="0"/>
              <a:t>Build instructions</a:t>
            </a:r>
          </a:p>
          <a:p>
            <a:pPr marL="457200" indent="-317500">
              <a:buSzPts val="1400"/>
              <a:buChar char="●"/>
            </a:pPr>
            <a:r>
              <a:rPr lang="en-AU" dirty="0"/>
              <a:t>Links to your recent projects</a:t>
            </a:r>
          </a:p>
          <a:p>
            <a:pPr marL="457200" indent="-317500">
              <a:buSzPts val="1400"/>
              <a:buChar char="●"/>
            </a:pPr>
            <a:endParaRPr lang="en-AU" dirty="0"/>
          </a:p>
          <a:p>
            <a:pPr marL="139700">
              <a:buSzPts val="1400"/>
            </a:pPr>
            <a:r>
              <a:rPr lang="en-AU" b="1" dirty="0"/>
              <a:t>New Project</a:t>
            </a:r>
          </a:p>
          <a:p>
            <a:pPr marL="457200" indent="-317500">
              <a:buSzPts val="1400"/>
              <a:buChar char="●"/>
            </a:pPr>
            <a:r>
              <a:rPr lang="en-AU" dirty="0"/>
              <a:t>Open a new coding window</a:t>
            </a:r>
          </a:p>
          <a:p>
            <a:pPr marL="457200" indent="-317500">
              <a:buSzPts val="1400"/>
              <a:buChar char="●"/>
            </a:pPr>
            <a:r>
              <a:rPr lang="en-AU" dirty="0"/>
              <a:t>Choose to code in either </a:t>
            </a:r>
          </a:p>
          <a:p>
            <a:pPr marL="914400" lvl="1" indent="-317500">
              <a:buSzPts val="1400"/>
              <a:buChar char="●"/>
            </a:pPr>
            <a:r>
              <a:rPr lang="en-AU" dirty="0"/>
              <a:t>WORD BLOCKS (Scratch)</a:t>
            </a:r>
          </a:p>
          <a:p>
            <a:pPr marL="914400" lvl="1" indent="-317500">
              <a:buSzPts val="1400"/>
              <a:buChar char="●"/>
            </a:pPr>
            <a:r>
              <a:rPr lang="en-AU" dirty="0"/>
              <a:t>PYTHON</a:t>
            </a:r>
          </a:p>
          <a:p>
            <a:pPr marL="457200" indent="-317500">
              <a:buSzPts val="1400"/>
              <a:buChar char="●"/>
            </a:pPr>
            <a:r>
              <a:rPr lang="en-AU" dirty="0"/>
              <a:t>This presentation will focus on coding with Python</a:t>
            </a:r>
          </a:p>
        </p:txBody>
      </p:sp>
    </p:spTree>
    <p:extLst>
      <p:ext uri="{BB962C8B-B14F-4D97-AF65-F5344CB8AC3E}">
        <p14:creationId xmlns:p14="http://schemas.microsoft.com/office/powerpoint/2010/main" val="63887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0A29ACC4-9966-4AF2-9648-A3ED9509B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61" y="2852937"/>
            <a:ext cx="11457143" cy="3066667"/>
          </a:xfrm>
          <a:prstGeom prst="rect">
            <a:avLst/>
          </a:prstGeom>
        </p:spPr>
      </p:pic>
      <p:sp>
        <p:nvSpPr>
          <p:cNvPr id="60" name="Shape 60"/>
          <p:cNvSpPr txBox="1">
            <a:spLocks noGrp="1"/>
          </p:cNvSpPr>
          <p:nvPr>
            <p:ph type="title"/>
          </p:nvPr>
        </p:nvSpPr>
        <p:spPr>
          <a:xfrm>
            <a:off x="551384" y="785330"/>
            <a:ext cx="11305256" cy="1347526"/>
          </a:xfrm>
          <a:prstGeom prst="rect">
            <a:avLst/>
          </a:prstGeom>
        </p:spPr>
        <p:txBody>
          <a:bodyPr spcFirstLastPara="1" vert="horz" wrap="square" lIns="91425" tIns="91425" rIns="91425" bIns="91425" rtlCol="0" anchor="t" anchorCtr="0">
            <a:noAutofit/>
          </a:bodyPr>
          <a:lstStyle/>
          <a:p>
            <a:r>
              <a:rPr lang="en-GB" dirty="0"/>
              <a:t>Introduction to the “Application Programming Interface” (API)</a:t>
            </a:r>
            <a:endParaRPr dirty="0"/>
          </a:p>
        </p:txBody>
      </p:sp>
      <p:sp>
        <p:nvSpPr>
          <p:cNvPr id="62" name="Shape 62"/>
          <p:cNvSpPr txBox="1"/>
          <p:nvPr/>
        </p:nvSpPr>
        <p:spPr>
          <a:xfrm>
            <a:off x="5425644" y="2420888"/>
            <a:ext cx="6237595" cy="1728192"/>
          </a:xfrm>
          <a:prstGeom prst="rect">
            <a:avLst/>
          </a:prstGeom>
          <a:solidFill>
            <a:srgbClr val="EED492"/>
          </a:solidFill>
          <a:ln>
            <a:noFill/>
          </a:ln>
        </p:spPr>
        <p:txBody>
          <a:bodyPr spcFirstLastPara="1" wrap="square" lIns="91425" tIns="91425" rIns="91425" bIns="91425" anchor="t" anchorCtr="0">
            <a:noAutofit/>
          </a:bodyPr>
          <a:lstStyle/>
          <a:p>
            <a:pPr marL="139700">
              <a:buSzPts val="1400"/>
            </a:pPr>
            <a:r>
              <a:rPr lang="en-AU" sz="2000" b="1" dirty="0"/>
              <a:t>Quick view of port connections</a:t>
            </a:r>
            <a:endParaRPr lang="en-AU" sz="2000" dirty="0"/>
          </a:p>
          <a:p>
            <a:pPr marL="482600" indent="-342900">
              <a:buSzPct val="100000"/>
              <a:buFont typeface="Arial" panose="020B0604020202020204" pitchFamily="34" charset="0"/>
              <a:buChar char="•"/>
            </a:pPr>
            <a:r>
              <a:rPr lang="en-AU" sz="2000" dirty="0"/>
              <a:t>For details click on the brick icon to open the “Dashboard”</a:t>
            </a:r>
          </a:p>
          <a:p>
            <a:pPr marL="482600" indent="-342900">
              <a:buSzPct val="100000"/>
              <a:buFont typeface="Arial" panose="020B0604020202020204" pitchFamily="34" charset="0"/>
              <a:buChar char="•"/>
            </a:pPr>
            <a:r>
              <a:rPr lang="en-AU" sz="2000" dirty="0"/>
              <a:t>How it looks to you will depend on the ports that you are using</a:t>
            </a:r>
          </a:p>
        </p:txBody>
      </p:sp>
      <p:sp>
        <p:nvSpPr>
          <p:cNvPr id="7" name="Rectangle 6">
            <a:extLst>
              <a:ext uri="{FF2B5EF4-FFF2-40B4-BE49-F238E27FC236}">
                <a16:creationId xmlns:a16="http://schemas.microsoft.com/office/drawing/2014/main" id="{A0FCD0E2-EF45-4186-BDD8-1ED663577E36}"/>
              </a:ext>
            </a:extLst>
          </p:cNvPr>
          <p:cNvSpPr/>
          <p:nvPr/>
        </p:nvSpPr>
        <p:spPr>
          <a:xfrm>
            <a:off x="1302350" y="3654598"/>
            <a:ext cx="3718008" cy="703312"/>
          </a:xfrm>
          <a:prstGeom prst="rect">
            <a:avLst/>
          </a:prstGeom>
          <a:noFill/>
          <a:ln w="38100">
            <a:solidFill>
              <a:srgbClr val="E0A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C53AB78-2668-4950-BD7E-6F68A47C771B}"/>
              </a:ext>
            </a:extLst>
          </p:cNvPr>
          <p:cNvSpPr/>
          <p:nvPr/>
        </p:nvSpPr>
        <p:spPr>
          <a:xfrm>
            <a:off x="718998" y="3654598"/>
            <a:ext cx="576064" cy="703312"/>
          </a:xfrm>
          <a:prstGeom prst="rect">
            <a:avLst/>
          </a:prstGeom>
          <a:noFill/>
          <a:ln w="38100">
            <a:solidFill>
              <a:srgbClr val="E0A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FBE6BDAC-B568-4969-9A79-593514C3E709}"/>
              </a:ext>
            </a:extLst>
          </p:cNvPr>
          <p:cNvSpPr/>
          <p:nvPr/>
        </p:nvSpPr>
        <p:spPr>
          <a:xfrm>
            <a:off x="718998" y="4386270"/>
            <a:ext cx="11266906" cy="153333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Shape 62">
            <a:extLst>
              <a:ext uri="{FF2B5EF4-FFF2-40B4-BE49-F238E27FC236}">
                <a16:creationId xmlns:a16="http://schemas.microsoft.com/office/drawing/2014/main" id="{FE9EE692-6A0B-46BB-957A-2AEC15B009F4}"/>
              </a:ext>
            </a:extLst>
          </p:cNvPr>
          <p:cNvSpPr txBox="1"/>
          <p:nvPr/>
        </p:nvSpPr>
        <p:spPr>
          <a:xfrm>
            <a:off x="5635421" y="4725144"/>
            <a:ext cx="6437243" cy="1728192"/>
          </a:xfrm>
          <a:prstGeom prst="rect">
            <a:avLst/>
          </a:prstGeom>
          <a:solidFill>
            <a:srgbClr val="89E0FF"/>
          </a:solidFill>
          <a:ln>
            <a:noFill/>
          </a:ln>
        </p:spPr>
        <p:txBody>
          <a:bodyPr spcFirstLastPara="1" wrap="square" lIns="91425" tIns="91425" rIns="91425" bIns="91425" anchor="t" anchorCtr="0">
            <a:noAutofit/>
          </a:bodyPr>
          <a:lstStyle/>
          <a:p>
            <a:pPr marL="139700">
              <a:buSzPts val="1400"/>
            </a:pPr>
            <a:r>
              <a:rPr lang="en-AU" sz="2000" b="1" dirty="0"/>
              <a:t>Default code included automatically </a:t>
            </a:r>
            <a:endParaRPr lang="en-AU" sz="2000" dirty="0"/>
          </a:p>
          <a:p>
            <a:pPr marL="482600" indent="-342900">
              <a:buSzPct val="100000"/>
              <a:buFont typeface="Arial" panose="020B0604020202020204" pitchFamily="34" charset="0"/>
              <a:buChar char="•"/>
            </a:pPr>
            <a:r>
              <a:rPr lang="en-AU" sz="2000" dirty="0"/>
              <a:t>Lines 1-3 are Python code libraries that you are likely to use</a:t>
            </a:r>
          </a:p>
          <a:p>
            <a:pPr marL="482600" indent="-342900">
              <a:buSzPct val="100000"/>
              <a:buFont typeface="Arial" panose="020B0604020202020204" pitchFamily="34" charset="0"/>
              <a:buChar char="•"/>
            </a:pPr>
            <a:r>
              <a:rPr lang="en-AU" sz="2000" dirty="0"/>
              <a:t>Line 5 initialises the </a:t>
            </a:r>
            <a:r>
              <a:rPr lang="en-AU" sz="2000" dirty="0" err="1"/>
              <a:t>PrimeHub</a:t>
            </a:r>
            <a:r>
              <a:rPr lang="en-AU" sz="2000" dirty="0"/>
              <a:t>() class as hub</a:t>
            </a:r>
          </a:p>
          <a:p>
            <a:pPr marL="482600" indent="-342900">
              <a:buSzPct val="100000"/>
              <a:buFont typeface="Arial" panose="020B0604020202020204" pitchFamily="34" charset="0"/>
              <a:buChar char="•"/>
            </a:pPr>
            <a:r>
              <a:rPr lang="en-AU" sz="2000" dirty="0"/>
              <a:t>Line 7 will display a “happy face” on the hub</a:t>
            </a:r>
          </a:p>
        </p:txBody>
      </p:sp>
    </p:spTree>
    <p:extLst>
      <p:ext uri="{BB962C8B-B14F-4D97-AF65-F5344CB8AC3E}">
        <p14:creationId xmlns:p14="http://schemas.microsoft.com/office/powerpoint/2010/main" val="180757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 grpId="0" animBg="1"/>
      <p:bldP spid="4"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3" name="Picture 2">
            <a:extLst>
              <a:ext uri="{FF2B5EF4-FFF2-40B4-BE49-F238E27FC236}">
                <a16:creationId xmlns:a16="http://schemas.microsoft.com/office/drawing/2014/main" id="{7B6DDA48-0B55-4575-924B-1045182EEA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1338" y="1513122"/>
            <a:ext cx="6560150" cy="5134030"/>
          </a:xfrm>
          <a:prstGeom prst="rect">
            <a:avLst/>
          </a:prstGeom>
        </p:spPr>
      </p:pic>
      <p:sp>
        <p:nvSpPr>
          <p:cNvPr id="77" name="Shape 77"/>
          <p:cNvSpPr txBox="1">
            <a:spLocks noGrp="1"/>
          </p:cNvSpPr>
          <p:nvPr>
            <p:ph type="title"/>
          </p:nvPr>
        </p:nvSpPr>
        <p:spPr>
          <a:xfrm>
            <a:off x="407368" y="516045"/>
            <a:ext cx="8520600" cy="572700"/>
          </a:xfrm>
          <a:prstGeom prst="rect">
            <a:avLst/>
          </a:prstGeom>
        </p:spPr>
        <p:txBody>
          <a:bodyPr spcFirstLastPara="1" vert="horz" wrap="square" lIns="91425" tIns="91425" rIns="91425" bIns="91425" rtlCol="0" anchor="t" anchorCtr="0">
            <a:noAutofit/>
          </a:bodyPr>
          <a:lstStyle/>
          <a:p>
            <a:r>
              <a:rPr lang="en-GB" dirty="0"/>
              <a:t>Dashboard</a:t>
            </a:r>
            <a:endParaRPr dirty="0"/>
          </a:p>
        </p:txBody>
      </p:sp>
      <p:sp>
        <p:nvSpPr>
          <p:cNvPr id="78" name="Shape 78"/>
          <p:cNvSpPr txBox="1"/>
          <p:nvPr/>
        </p:nvSpPr>
        <p:spPr>
          <a:xfrm>
            <a:off x="7248128" y="1412776"/>
            <a:ext cx="4680520" cy="5134030"/>
          </a:xfrm>
          <a:prstGeom prst="rect">
            <a:avLst/>
          </a:prstGeom>
          <a:solidFill>
            <a:schemeClr val="bg1"/>
          </a:solidFill>
          <a:ln>
            <a:noFill/>
          </a:ln>
        </p:spPr>
        <p:txBody>
          <a:bodyPr spcFirstLastPara="1" wrap="square" lIns="91425" tIns="91425" rIns="91425" bIns="91425" anchor="t" anchorCtr="0">
            <a:noAutofit/>
          </a:bodyPr>
          <a:lstStyle/>
          <a:p>
            <a:pPr>
              <a:lnSpc>
                <a:spcPct val="120000"/>
              </a:lnSpc>
            </a:pPr>
            <a:r>
              <a:rPr lang="en-GB" sz="2400" b="1" dirty="0"/>
              <a:t>DASHBOARD (if connected)</a:t>
            </a:r>
            <a:endParaRPr sz="2400" b="1" dirty="0"/>
          </a:p>
          <a:p>
            <a:pPr marL="457200" indent="-317500">
              <a:lnSpc>
                <a:spcPct val="120000"/>
              </a:lnSpc>
              <a:buSzPts val="1400"/>
              <a:buChar char="●"/>
            </a:pPr>
            <a:r>
              <a:rPr lang="en-GB" sz="2000" dirty="0"/>
              <a:t>Battery level indicator</a:t>
            </a:r>
          </a:p>
          <a:p>
            <a:pPr marL="457200" indent="-317500">
              <a:lnSpc>
                <a:spcPct val="120000"/>
              </a:lnSpc>
              <a:buSzPts val="1400"/>
              <a:buChar char="●"/>
            </a:pPr>
            <a:r>
              <a:rPr lang="en-GB" sz="2000" dirty="0"/>
              <a:t>Port position for all connected inputs and outputs</a:t>
            </a:r>
          </a:p>
          <a:p>
            <a:pPr marL="939800" lvl="1" indent="-342900">
              <a:lnSpc>
                <a:spcPct val="120000"/>
              </a:lnSpc>
              <a:buSzPts val="1400"/>
              <a:buFont typeface="Courier New" panose="02070309020205020404" pitchFamily="49" charset="0"/>
              <a:buChar char="o"/>
            </a:pPr>
            <a:r>
              <a:rPr lang="en-GB" sz="2000" dirty="0"/>
              <a:t>All ports can act as either input or output ports</a:t>
            </a:r>
            <a:endParaRPr sz="2000" dirty="0"/>
          </a:p>
          <a:p>
            <a:pPr marL="457200" indent="-317500">
              <a:lnSpc>
                <a:spcPct val="120000"/>
              </a:lnSpc>
              <a:buSzPts val="1400"/>
              <a:buChar char="●"/>
            </a:pPr>
            <a:r>
              <a:rPr lang="en-GB" sz="2000" dirty="0"/>
              <a:t>Readings from each port </a:t>
            </a:r>
          </a:p>
          <a:p>
            <a:pPr marL="939800" lvl="1" indent="-342900">
              <a:lnSpc>
                <a:spcPct val="120000"/>
              </a:lnSpc>
              <a:buSzPts val="1400"/>
              <a:buFont typeface="Courier New" panose="02070309020205020404" pitchFamily="49" charset="0"/>
              <a:buChar char="o"/>
            </a:pPr>
            <a:r>
              <a:rPr lang="en-GB" sz="2000" dirty="0"/>
              <a:t>What is viewed can be set using the dropdown menu</a:t>
            </a:r>
          </a:p>
          <a:p>
            <a:pPr marL="139700">
              <a:lnSpc>
                <a:spcPct val="120000"/>
              </a:lnSpc>
              <a:buSzPts val="1400"/>
            </a:pPr>
            <a:r>
              <a:rPr lang="en-GB" sz="2400" b="1" dirty="0"/>
              <a:t>MANAGE PROGRAMS</a:t>
            </a:r>
            <a:endParaRPr lang="en-GB" sz="2400" dirty="0"/>
          </a:p>
          <a:p>
            <a:pPr marL="482600" indent="-342900">
              <a:lnSpc>
                <a:spcPct val="120000"/>
              </a:lnSpc>
              <a:buSzPct val="100000"/>
              <a:buFont typeface="Arial" panose="020B0604020202020204" pitchFamily="34" charset="0"/>
              <a:buChar char="•"/>
            </a:pPr>
            <a:r>
              <a:rPr lang="en-GB" sz="2000" dirty="0"/>
              <a:t>Hub can hold up to 20 programs</a:t>
            </a:r>
          </a:p>
          <a:p>
            <a:pPr marL="482600" indent="-342900">
              <a:lnSpc>
                <a:spcPct val="120000"/>
              </a:lnSpc>
              <a:buSzPct val="100000"/>
              <a:buFont typeface="Arial" panose="020B0604020202020204" pitchFamily="34" charset="0"/>
              <a:buChar char="•"/>
            </a:pPr>
            <a:r>
              <a:rPr lang="en-GB" sz="2000" dirty="0"/>
              <a:t>Options for deleting programs held on hub</a:t>
            </a:r>
          </a:p>
          <a:p>
            <a:pPr marL="139700">
              <a:lnSpc>
                <a:spcPct val="120000"/>
              </a:lnSpc>
              <a:buSzPts val="1400"/>
            </a:pPr>
            <a:endParaRPr lang="en-GB" sz="2000" dirty="0"/>
          </a:p>
        </p:txBody>
      </p:sp>
    </p:spTree>
    <p:extLst>
      <p:ext uri="{BB962C8B-B14F-4D97-AF65-F5344CB8AC3E}">
        <p14:creationId xmlns:p14="http://schemas.microsoft.com/office/powerpoint/2010/main" val="794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26" name="Picture 25" descr="Graphical user interface, application&#10;&#10;Description automatically generated">
            <a:extLst>
              <a:ext uri="{FF2B5EF4-FFF2-40B4-BE49-F238E27FC236}">
                <a16:creationId xmlns:a16="http://schemas.microsoft.com/office/drawing/2014/main" id="{062D286F-E62F-4C38-8346-B5C8DDF52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0" y="443098"/>
            <a:ext cx="4489554" cy="6858000"/>
          </a:xfrm>
          <a:prstGeom prst="rect">
            <a:avLst/>
          </a:prstGeom>
        </p:spPr>
      </p:pic>
      <p:sp>
        <p:nvSpPr>
          <p:cNvPr id="86" name="Shape 86"/>
          <p:cNvSpPr txBox="1"/>
          <p:nvPr/>
        </p:nvSpPr>
        <p:spPr>
          <a:xfrm>
            <a:off x="407368" y="1451317"/>
            <a:ext cx="7536160" cy="4963585"/>
          </a:xfrm>
          <a:prstGeom prst="rect">
            <a:avLst/>
          </a:prstGeom>
          <a:noFill/>
          <a:ln>
            <a:noFill/>
          </a:ln>
        </p:spPr>
        <p:txBody>
          <a:bodyPr spcFirstLastPara="1" wrap="square" lIns="91425" tIns="91425" rIns="91425" bIns="91425" numCol="1" anchor="t" anchorCtr="0">
            <a:noAutofit/>
          </a:bodyPr>
          <a:lstStyle/>
          <a:p>
            <a:r>
              <a:rPr lang="en-GB" sz="3200" dirty="0"/>
              <a:t>The Knowledge Base</a:t>
            </a:r>
          </a:p>
          <a:p>
            <a:pPr marL="457200" indent="-457200">
              <a:buFont typeface="Arial" panose="020B0604020202020204" pitchFamily="34" charset="0"/>
              <a:buChar char="•"/>
            </a:pPr>
            <a:r>
              <a:rPr lang="en-GB" sz="2400" dirty="0"/>
              <a:t>Hidden on the right side of the screen</a:t>
            </a:r>
          </a:p>
          <a:p>
            <a:pPr marL="457200" indent="-457200">
              <a:buFont typeface="Arial" panose="020B0604020202020204" pitchFamily="34" charset="0"/>
              <a:buChar char="•"/>
            </a:pPr>
            <a:r>
              <a:rPr lang="en-GB" sz="2400" dirty="0"/>
              <a:t>“Getting Started” contains a limited introduction to programming in Python </a:t>
            </a:r>
          </a:p>
          <a:p>
            <a:pPr marL="914400" lvl="1" indent="-457200">
              <a:buFont typeface="Arial" panose="020B0604020202020204" pitchFamily="34" charset="0"/>
              <a:buChar char="•"/>
            </a:pPr>
            <a:r>
              <a:rPr lang="en-GB" sz="2400" dirty="0"/>
              <a:t>Specifically tied to Spike Prime inputs and outputs</a:t>
            </a:r>
          </a:p>
          <a:p>
            <a:pPr marL="914400" lvl="1" indent="-457200">
              <a:buFont typeface="Arial" panose="020B0604020202020204" pitchFamily="34" charset="0"/>
              <a:buChar char="•"/>
            </a:pPr>
            <a:r>
              <a:rPr lang="en-GB" sz="2400" dirty="0"/>
              <a:t>Provides examples and challenges </a:t>
            </a:r>
          </a:p>
          <a:p>
            <a:pPr marL="914400" lvl="1" indent="-457200">
              <a:buFont typeface="Arial" panose="020B0604020202020204" pitchFamily="34" charset="0"/>
              <a:buChar char="•"/>
            </a:pPr>
            <a:r>
              <a:rPr lang="en-GB" sz="2400" dirty="0"/>
              <a:t>Helps to be familiar with Python </a:t>
            </a:r>
          </a:p>
          <a:p>
            <a:pPr marL="457200" indent="-457200">
              <a:buFont typeface="Arial" panose="020B0604020202020204" pitchFamily="34" charset="0"/>
              <a:buChar char="•"/>
            </a:pPr>
            <a:r>
              <a:rPr lang="en-GB" sz="2400" dirty="0"/>
              <a:t>More details are provided in additional dropdowns listed below “Getting Started”</a:t>
            </a:r>
            <a:endParaRPr sz="2400" dirty="0"/>
          </a:p>
        </p:txBody>
      </p:sp>
      <p:sp>
        <p:nvSpPr>
          <p:cNvPr id="84" name="Shape 84"/>
          <p:cNvSpPr txBox="1">
            <a:spLocks noGrp="1"/>
          </p:cNvSpPr>
          <p:nvPr>
            <p:ph type="title"/>
          </p:nvPr>
        </p:nvSpPr>
        <p:spPr>
          <a:xfrm>
            <a:off x="407368" y="557070"/>
            <a:ext cx="7920880" cy="894247"/>
          </a:xfrm>
          <a:prstGeom prst="rect">
            <a:avLst/>
          </a:prstGeom>
          <a:solidFill>
            <a:schemeClr val="bg1"/>
          </a:solidFill>
        </p:spPr>
        <p:txBody>
          <a:bodyPr spcFirstLastPara="1" vert="horz" wrap="square" lIns="91425" tIns="91425" rIns="91425" bIns="91425" rtlCol="0" anchor="t" anchorCtr="0">
            <a:noAutofit/>
          </a:bodyPr>
          <a:lstStyle/>
          <a:p>
            <a:r>
              <a:rPr lang="en-GB" dirty="0"/>
              <a:t>Support – Built in ‘Knowledge Base”</a:t>
            </a:r>
            <a:endParaRPr dirty="0"/>
          </a:p>
        </p:txBody>
      </p:sp>
      <p:sp>
        <p:nvSpPr>
          <p:cNvPr id="8" name="Rectangle 7">
            <a:extLst>
              <a:ext uri="{FF2B5EF4-FFF2-40B4-BE49-F238E27FC236}">
                <a16:creationId xmlns:a16="http://schemas.microsoft.com/office/drawing/2014/main" id="{9A4BCAE4-3DAE-4CFA-AE0E-2E4CC7117047}"/>
              </a:ext>
            </a:extLst>
          </p:cNvPr>
          <p:cNvSpPr/>
          <p:nvPr/>
        </p:nvSpPr>
        <p:spPr>
          <a:xfrm>
            <a:off x="9120336" y="1004193"/>
            <a:ext cx="3071664" cy="3365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sp>
        <p:nvSpPr>
          <p:cNvPr id="27" name="Rectangle 26">
            <a:extLst>
              <a:ext uri="{FF2B5EF4-FFF2-40B4-BE49-F238E27FC236}">
                <a16:creationId xmlns:a16="http://schemas.microsoft.com/office/drawing/2014/main" id="{776BF039-7171-4919-948C-0138C179E0C5}"/>
              </a:ext>
            </a:extLst>
          </p:cNvPr>
          <p:cNvSpPr/>
          <p:nvPr/>
        </p:nvSpPr>
        <p:spPr>
          <a:xfrm>
            <a:off x="9120336" y="1772816"/>
            <a:ext cx="3265418" cy="464208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spTree>
    <p:extLst>
      <p:ext uri="{BB962C8B-B14F-4D97-AF65-F5344CB8AC3E}">
        <p14:creationId xmlns:p14="http://schemas.microsoft.com/office/powerpoint/2010/main" val="2178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6991637-559F-4E2E-8E11-4A686856D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1124"/>
            <a:ext cx="8677288" cy="5523208"/>
          </a:xfrm>
          <a:prstGeom prst="rect">
            <a:avLst/>
          </a:prstGeom>
        </p:spPr>
      </p:pic>
      <p:sp>
        <p:nvSpPr>
          <p:cNvPr id="135" name="Shape 135"/>
          <p:cNvSpPr/>
          <p:nvPr/>
        </p:nvSpPr>
        <p:spPr>
          <a:xfrm>
            <a:off x="6955650" y="1114143"/>
            <a:ext cx="3284054" cy="1294283"/>
          </a:xfrm>
          <a:prstGeom prst="rect">
            <a:avLst/>
          </a:prstGeom>
          <a:solidFill>
            <a:srgbClr val="FFFFFF"/>
          </a:solidFill>
          <a:ln>
            <a:noFill/>
          </a:ln>
        </p:spPr>
        <p:txBody>
          <a:bodyPr spcFirstLastPara="1" wrap="square" lIns="91425" tIns="91425" rIns="91425" bIns="91425" anchor="ctr" anchorCtr="0">
            <a:noAutofit/>
          </a:bodyPr>
          <a:lstStyle/>
          <a:p>
            <a:endParaRPr/>
          </a:p>
        </p:txBody>
      </p:sp>
      <p:sp>
        <p:nvSpPr>
          <p:cNvPr id="132" name="Shape 132"/>
          <p:cNvSpPr txBox="1">
            <a:spLocks noGrp="1"/>
          </p:cNvSpPr>
          <p:nvPr>
            <p:ph type="title"/>
          </p:nvPr>
        </p:nvSpPr>
        <p:spPr>
          <a:xfrm>
            <a:off x="407368" y="576547"/>
            <a:ext cx="7692501" cy="885230"/>
          </a:xfrm>
          <a:prstGeom prst="rect">
            <a:avLst/>
          </a:prstGeom>
        </p:spPr>
        <p:txBody>
          <a:bodyPr spcFirstLastPara="1" vert="horz" wrap="square" lIns="91425" tIns="91425" rIns="91425" bIns="91425" rtlCol="0" anchor="t" anchorCtr="0">
            <a:noAutofit/>
          </a:bodyPr>
          <a:lstStyle/>
          <a:p>
            <a:r>
              <a:rPr lang="en-GB" dirty="0"/>
              <a:t>Example of simple program</a:t>
            </a:r>
            <a:endParaRPr dirty="0"/>
          </a:p>
        </p:txBody>
      </p:sp>
      <p:sp>
        <p:nvSpPr>
          <p:cNvPr id="5" name="Arrow: Left 4">
            <a:extLst>
              <a:ext uri="{FF2B5EF4-FFF2-40B4-BE49-F238E27FC236}">
                <a16:creationId xmlns:a16="http://schemas.microsoft.com/office/drawing/2014/main" id="{CB2B94DE-8245-40A4-AC9D-9EDCCD119B88}"/>
              </a:ext>
            </a:extLst>
          </p:cNvPr>
          <p:cNvSpPr/>
          <p:nvPr/>
        </p:nvSpPr>
        <p:spPr>
          <a:xfrm rot="19129320">
            <a:off x="8215751" y="5348978"/>
            <a:ext cx="923075" cy="3241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Shape 133"/>
          <p:cNvSpPr txBox="1"/>
          <p:nvPr/>
        </p:nvSpPr>
        <p:spPr>
          <a:xfrm>
            <a:off x="6607529" y="1224989"/>
            <a:ext cx="5400600" cy="3356139"/>
          </a:xfrm>
          <a:prstGeom prst="rect">
            <a:avLst/>
          </a:prstGeom>
          <a:solidFill>
            <a:schemeClr val="tx2">
              <a:lumMod val="20000"/>
              <a:lumOff val="80000"/>
            </a:schemeClr>
          </a:solidFill>
          <a:ln>
            <a:noFill/>
          </a:ln>
        </p:spPr>
        <p:txBody>
          <a:bodyPr spcFirstLastPara="1" wrap="square" lIns="91425" tIns="91425" rIns="91425" bIns="91425" anchor="t" anchorCtr="0">
            <a:noAutofit/>
          </a:bodyPr>
          <a:lstStyle/>
          <a:p>
            <a:r>
              <a:rPr lang="en-GB" sz="2400" b="1" dirty="0"/>
              <a:t>Things to note:</a:t>
            </a:r>
            <a:r>
              <a:rPr lang="en-GB" sz="2400" dirty="0"/>
              <a:t> </a:t>
            </a:r>
          </a:p>
          <a:p>
            <a:pPr marL="285750" indent="-285750">
              <a:spcAft>
                <a:spcPts val="600"/>
              </a:spcAft>
              <a:buFont typeface="Arial" panose="020B0604020202020204" pitchFamily="34" charset="0"/>
              <a:buChar char="•"/>
            </a:pPr>
            <a:r>
              <a:rPr lang="en-GB" sz="2000" dirty="0"/>
              <a:t>Encourage students to add comments to explain code (the comments are a bit overdone in this example) </a:t>
            </a:r>
          </a:p>
          <a:p>
            <a:pPr marL="285750" indent="-285750">
              <a:spcAft>
                <a:spcPts val="600"/>
              </a:spcAft>
              <a:buFont typeface="Arial" panose="020B0604020202020204" pitchFamily="34" charset="0"/>
              <a:buChar char="•"/>
            </a:pPr>
            <a:r>
              <a:rPr lang="en-GB" sz="2000" dirty="0"/>
              <a:t>When ready to download code to robot, click on the 5 x 5 grid at the bottom to select the program storage position (0 – 19) on the hub</a:t>
            </a:r>
          </a:p>
          <a:p>
            <a:pPr marL="285750" indent="-285750">
              <a:spcAft>
                <a:spcPts val="600"/>
              </a:spcAft>
              <a:buFont typeface="Arial" panose="020B0604020202020204" pitchFamily="34" charset="0"/>
              <a:buChar char="•"/>
            </a:pPr>
            <a:r>
              <a:rPr lang="en-GB" sz="2000" dirty="0"/>
              <a:t>Click on the down arrow to download to hub</a:t>
            </a:r>
            <a:endParaRPr sz="2000" dirty="0"/>
          </a:p>
        </p:txBody>
      </p:sp>
    </p:spTree>
    <p:extLst>
      <p:ext uri="{BB962C8B-B14F-4D97-AF65-F5344CB8AC3E}">
        <p14:creationId xmlns:p14="http://schemas.microsoft.com/office/powerpoint/2010/main" val="53023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5D07749E-C9F2-41A4-BAD1-BF864C029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5"/>
            <a:ext cx="9479782" cy="6453336"/>
          </a:xfrm>
          <a:prstGeom prst="rect">
            <a:avLst/>
          </a:prstGeom>
        </p:spPr>
      </p:pic>
      <p:sp>
        <p:nvSpPr>
          <p:cNvPr id="145" name="Shape 145"/>
          <p:cNvSpPr txBox="1">
            <a:spLocks noGrp="1"/>
          </p:cNvSpPr>
          <p:nvPr>
            <p:ph type="title"/>
          </p:nvPr>
        </p:nvSpPr>
        <p:spPr>
          <a:xfrm>
            <a:off x="191344" y="205717"/>
            <a:ext cx="7776864" cy="792088"/>
          </a:xfrm>
          <a:prstGeom prst="rect">
            <a:avLst/>
          </a:prstGeom>
          <a:solidFill>
            <a:schemeClr val="bg1"/>
          </a:solidFill>
          <a:ln w="19050">
            <a:solidFill>
              <a:srgbClr val="CC0000"/>
            </a:solidFill>
          </a:ln>
        </p:spPr>
        <p:txBody>
          <a:bodyPr spcFirstLastPara="1" vert="horz" wrap="square" lIns="91425" tIns="91425" rIns="91425" bIns="91425" rtlCol="0" anchor="t" anchorCtr="0">
            <a:noAutofit/>
          </a:bodyPr>
          <a:lstStyle/>
          <a:p>
            <a:r>
              <a:rPr lang="en-GB" dirty="0"/>
              <a:t>Identifying errors and getting help</a:t>
            </a:r>
            <a:endParaRPr dirty="0"/>
          </a:p>
        </p:txBody>
      </p:sp>
      <p:sp>
        <p:nvSpPr>
          <p:cNvPr id="146" name="Shape 146"/>
          <p:cNvSpPr txBox="1">
            <a:spLocks noGrp="1"/>
          </p:cNvSpPr>
          <p:nvPr>
            <p:ph type="body" idx="1"/>
          </p:nvPr>
        </p:nvSpPr>
        <p:spPr>
          <a:xfrm>
            <a:off x="9048328" y="764704"/>
            <a:ext cx="3024336" cy="5832648"/>
          </a:xfrm>
          <a:prstGeom prst="rect">
            <a:avLst/>
          </a:prstGeom>
          <a:solidFill>
            <a:schemeClr val="bg1"/>
          </a:solidFill>
        </p:spPr>
        <p:txBody>
          <a:bodyPr spcFirstLastPara="1" vert="horz" wrap="square" lIns="91425" tIns="91425" rIns="91425" bIns="91425" rtlCol="0" anchor="t" anchorCtr="0">
            <a:noAutofit/>
          </a:bodyPr>
          <a:lstStyle/>
          <a:p>
            <a:pPr marL="357188">
              <a:spcAft>
                <a:spcPts val="600"/>
              </a:spcAft>
            </a:pPr>
            <a:r>
              <a:rPr lang="en-AU" sz="2000" dirty="0"/>
              <a:t>If you run the program while connected to the computer, error information will show up in the </a:t>
            </a:r>
            <a:r>
              <a:rPr lang="en-AU" sz="2000" dirty="0">
                <a:solidFill>
                  <a:srgbClr val="00B050"/>
                </a:solidFill>
              </a:rPr>
              <a:t>Console</a:t>
            </a:r>
          </a:p>
          <a:p>
            <a:pPr marL="357188">
              <a:spcAft>
                <a:spcPts val="600"/>
              </a:spcAft>
            </a:pPr>
            <a:r>
              <a:rPr lang="en-AU" sz="2000" dirty="0"/>
              <a:t>In this example, the units used in the code are not acceptable</a:t>
            </a:r>
          </a:p>
          <a:p>
            <a:pPr marL="357188">
              <a:spcAft>
                <a:spcPts val="600"/>
              </a:spcAft>
            </a:pPr>
            <a:r>
              <a:rPr lang="en-AU" sz="2000" dirty="0"/>
              <a:t>The Knowledge Base will provide details of necessary and acceptable parameters</a:t>
            </a:r>
          </a:p>
          <a:p>
            <a:pPr marL="357188">
              <a:spcAft>
                <a:spcPts val="600"/>
              </a:spcAft>
            </a:pPr>
            <a:r>
              <a:rPr lang="en-AU" sz="2000" b="1" dirty="0"/>
              <a:t>Note:</a:t>
            </a:r>
            <a:r>
              <a:rPr lang="en-AU" sz="2000" dirty="0"/>
              <a:t> “Short range” is from 5-30 cm. Default is from 5-200 cm.</a:t>
            </a:r>
          </a:p>
          <a:p>
            <a:pPr>
              <a:spcAft>
                <a:spcPts val="600"/>
              </a:spcAft>
            </a:pPr>
            <a:endParaRPr sz="2000" dirty="0"/>
          </a:p>
        </p:txBody>
      </p:sp>
      <p:sp>
        <p:nvSpPr>
          <p:cNvPr id="5" name="Rectangle 4">
            <a:extLst>
              <a:ext uri="{FF2B5EF4-FFF2-40B4-BE49-F238E27FC236}">
                <a16:creationId xmlns:a16="http://schemas.microsoft.com/office/drawing/2014/main" id="{5E43F714-9BBA-415E-99D7-1B79202D055A}"/>
              </a:ext>
            </a:extLst>
          </p:cNvPr>
          <p:cNvSpPr/>
          <p:nvPr/>
        </p:nvSpPr>
        <p:spPr>
          <a:xfrm>
            <a:off x="119336" y="6201368"/>
            <a:ext cx="4392488" cy="540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0B32D26-DFD9-477E-8777-8EA4FA918A1F}"/>
              </a:ext>
            </a:extLst>
          </p:cNvPr>
          <p:cNvSpPr/>
          <p:nvPr/>
        </p:nvSpPr>
        <p:spPr>
          <a:xfrm>
            <a:off x="6096000" y="3573016"/>
            <a:ext cx="2016224" cy="792088"/>
          </a:xfrm>
          <a:prstGeom prst="rect">
            <a:avLst/>
          </a:prstGeom>
          <a:noFill/>
          <a:ln>
            <a:solidFill>
              <a:srgbClr val="053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9BFB2B5F-15E4-4DAE-A073-4FD40A274CB0}"/>
              </a:ext>
            </a:extLst>
          </p:cNvPr>
          <p:cNvSpPr/>
          <p:nvPr/>
        </p:nvSpPr>
        <p:spPr>
          <a:xfrm>
            <a:off x="119336" y="4352906"/>
            <a:ext cx="3672408" cy="156214"/>
          </a:xfrm>
          <a:prstGeom prst="rect">
            <a:avLst/>
          </a:prstGeom>
          <a:noFill/>
          <a:ln>
            <a:solidFill>
              <a:srgbClr val="053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2D63C623-A6DA-4107-92C1-D2772E9FD48D}"/>
              </a:ext>
            </a:extLst>
          </p:cNvPr>
          <p:cNvSpPr/>
          <p:nvPr/>
        </p:nvSpPr>
        <p:spPr>
          <a:xfrm>
            <a:off x="5951984" y="1590944"/>
            <a:ext cx="2880320" cy="397896"/>
          </a:xfrm>
          <a:prstGeom prst="rect">
            <a:avLst/>
          </a:prstGeom>
          <a:noFill/>
          <a:ln>
            <a:solidFill>
              <a:srgbClr val="053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08076142-9019-468A-B393-6256A8D588D6}"/>
              </a:ext>
            </a:extLst>
          </p:cNvPr>
          <p:cNvSpPr/>
          <p:nvPr/>
        </p:nvSpPr>
        <p:spPr>
          <a:xfrm>
            <a:off x="119336" y="5445224"/>
            <a:ext cx="936104" cy="3600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07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6">
                                            <p:txEl>
                                              <p:pRg st="1" end="1"/>
                                            </p:txEl>
                                          </p:spTgt>
                                        </p:tgtEl>
                                        <p:attrNameLst>
                                          <p:attrName>style.visibility</p:attrName>
                                        </p:attrNameLst>
                                      </p:cBhvr>
                                      <p:to>
                                        <p:strVal val="visible"/>
                                      </p:to>
                                    </p:set>
                                    <p:animEffect transition="in" filter="wipe(left)">
                                      <p:cBhvr>
                                        <p:cTn id="7" dur="500"/>
                                        <p:tgtEl>
                                          <p:spTgt spid="146">
                                            <p:txEl>
                                              <p:pRg st="1" end="1"/>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6">
                                            <p:txEl>
                                              <p:pRg st="2" end="2"/>
                                            </p:txEl>
                                          </p:spTgt>
                                        </p:tgtEl>
                                        <p:attrNameLst>
                                          <p:attrName>style.visibility</p:attrName>
                                        </p:attrNameLst>
                                      </p:cBhvr>
                                      <p:to>
                                        <p:strVal val="visible"/>
                                      </p:to>
                                    </p:set>
                                    <p:animEffect transition="in" filter="wipe(left)">
                                      <p:cBhvr>
                                        <p:cTn id="23" dur="500"/>
                                        <p:tgtEl>
                                          <p:spTgt spid="146">
                                            <p:txEl>
                                              <p:pRg st="2" end="2"/>
                                            </p:txEl>
                                          </p:spTgt>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6">
                                            <p:txEl>
                                              <p:pRg st="3" end="3"/>
                                            </p:txEl>
                                          </p:spTgt>
                                        </p:tgtEl>
                                        <p:attrNameLst>
                                          <p:attrName>style.visibility</p:attrName>
                                        </p:attrNameLst>
                                      </p:cBhvr>
                                      <p:to>
                                        <p:strVal val="visible"/>
                                      </p:to>
                                    </p:set>
                                    <p:animEffect transition="in" filter="wipe(left)">
                                      <p:cBhvr>
                                        <p:cTn id="40" dur="500"/>
                                        <p:tgtEl>
                                          <p:spTgt spid="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8780</TotalTime>
  <Words>2020</Words>
  <Application>Microsoft Office PowerPoint</Application>
  <PresentationFormat>Widescreen</PresentationFormat>
  <Paragraphs>270</Paragraphs>
  <Slides>32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Wingdings</vt:lpstr>
      <vt:lpstr>Clarity</vt:lpstr>
      <vt:lpstr>RoboCup Junior Victoria</vt:lpstr>
      <vt:lpstr>Robot programming</vt:lpstr>
      <vt:lpstr>Rescue Robot Programming</vt:lpstr>
      <vt:lpstr>Introduction to the coding interface Opening a new project</vt:lpstr>
      <vt:lpstr>Introduction to the “Application Programming Interface” (API)</vt:lpstr>
      <vt:lpstr>Dashboard</vt:lpstr>
      <vt:lpstr>Support – Built in ‘Knowledge Base”</vt:lpstr>
      <vt:lpstr>Example of simple program</vt:lpstr>
      <vt:lpstr>Identifying errors and getting help</vt:lpstr>
      <vt:lpstr>Line following</vt:lpstr>
      <vt:lpstr>Rescue Robot Programming</vt:lpstr>
      <vt:lpstr>Principles of Line Following</vt:lpstr>
      <vt:lpstr>Single Sensor – Case 1</vt:lpstr>
      <vt:lpstr>Single Sensor – Case 2</vt:lpstr>
      <vt:lpstr>Single Sensor</vt:lpstr>
      <vt:lpstr>Adding a second sensor</vt:lpstr>
      <vt:lpstr>Double sensor – Case 1</vt:lpstr>
      <vt:lpstr>Double sensor – Case 2</vt:lpstr>
      <vt:lpstr>Proportional line follower</vt:lpstr>
      <vt:lpstr>Proportional line follower</vt:lpstr>
      <vt:lpstr>Rescuing the victim</vt:lpstr>
      <vt:lpstr>Rescue</vt:lpstr>
      <vt:lpstr>Entering chemical spill and detecting the victim</vt:lpstr>
      <vt:lpstr>Think through problem – Detecting the spill tile</vt:lpstr>
      <vt:lpstr>Think through problem – Finding the victim</vt:lpstr>
      <vt:lpstr>Thinking through problem – Rescuing the victim</vt:lpstr>
      <vt:lpstr>Think through problem – Finding exit and regaining the line</vt:lpstr>
      <vt:lpstr>Additional  challenges</vt:lpstr>
      <vt:lpstr>Detecting green at intersections</vt:lpstr>
      <vt:lpstr>Detecting green at intersections</vt:lpstr>
      <vt:lpstr>Navigating around water tower</vt:lpstr>
      <vt:lpstr>Troubleshooting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RoboCupJunior Victoria</dc:title>
  <dc:creator>Evan</dc:creator>
  <cp:lastModifiedBy>David Ebert</cp:lastModifiedBy>
  <cp:revision>286</cp:revision>
  <dcterms:created xsi:type="dcterms:W3CDTF">2016-02-21T06:46:24Z</dcterms:created>
  <dcterms:modified xsi:type="dcterms:W3CDTF">2022-01-17T05:47:05Z</dcterms:modified>
</cp:coreProperties>
</file>