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and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and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3" Type="http://schemas.openxmlformats.org/officeDocument/2006/relationships/image" Target="../media/image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You can delete this slide as it does not need to be in your final submission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You can delete this slide as it does not need to be in your final submission.</a:t>
            </a:r>
          </a:p>
        </p:txBody>
      </p:sp>
      <p:sp>
        <p:nvSpPr>
          <p:cNvPr id="172" name="Google Shape;66;p13"/>
          <p:cNvSpPr txBox="1"/>
          <p:nvPr>
            <p:ph type="ctrTitle"/>
          </p:nvPr>
        </p:nvSpPr>
        <p:spPr>
          <a:xfrm>
            <a:off x="723646" y="2876519"/>
            <a:ext cx="21971005" cy="2149698"/>
          </a:xfrm>
          <a:prstGeom prst="rect">
            <a:avLst/>
          </a:prstGeom>
        </p:spPr>
        <p:txBody>
          <a:bodyPr/>
          <a:lstStyle/>
          <a:p>
            <a:pPr/>
            <a:r>
              <a:t>How to use this template</a:t>
            </a:r>
          </a:p>
        </p:txBody>
      </p:sp>
      <p:sp>
        <p:nvSpPr>
          <p:cNvPr id="173" name="Google Shape;67;p13"/>
          <p:cNvSpPr txBox="1"/>
          <p:nvPr>
            <p:ph type="subTitle" sz="half" idx="1"/>
          </p:nvPr>
        </p:nvSpPr>
        <p:spPr>
          <a:xfrm>
            <a:off x="530507" y="5782743"/>
            <a:ext cx="21971001" cy="4733244"/>
          </a:xfrm>
          <a:prstGeom prst="rect">
            <a:avLst/>
          </a:prstGeom>
        </p:spPr>
        <p:txBody>
          <a:bodyPr/>
          <a:lstStyle/>
          <a:p>
            <a:pPr defTabSz="693419">
              <a:defRPr sz="4619"/>
            </a:pPr>
            <a:r>
              <a:t>This template is just a guide to what you can include in your Learning Journal to communicate with the judges about your creative and unique ideas. </a:t>
            </a:r>
          </a:p>
          <a:p>
            <a:pPr defTabSz="693419">
              <a:defRPr sz="4619"/>
            </a:pPr>
            <a:r>
              <a:t>You can change the layout, etc, of the template guide.</a:t>
            </a:r>
          </a:p>
          <a:p>
            <a:pPr defTabSz="693419">
              <a:defRPr sz="4619"/>
            </a:pPr>
            <a:r>
              <a:t>Delete the instructions on each slide and add your own words, photos and videos.</a:t>
            </a:r>
          </a:p>
          <a:p>
            <a:pPr defTabSz="693419">
              <a:defRPr sz="4619"/>
            </a:pPr>
            <a:r>
              <a:t>Don’t forget that you can add slides as well.</a:t>
            </a:r>
          </a:p>
        </p:txBody>
      </p:sp>
      <p:sp>
        <p:nvSpPr>
          <p:cNvPr id="174" name="Google Shape;69;p13"/>
          <p:cNvSpPr txBox="1"/>
          <p:nvPr/>
        </p:nvSpPr>
        <p:spPr>
          <a:xfrm>
            <a:off x="697094" y="761235"/>
            <a:ext cx="13605455" cy="23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>
              <a:defRPr b="1" sz="106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pPr/>
            <a:r>
              <a:t>Spike Virtual Challenge</a:t>
            </a:r>
          </a:p>
        </p:txBody>
      </p:sp>
      <p:pic>
        <p:nvPicPr>
          <p:cNvPr id="175" name="Google Shape;152;p21" descr="Google Shape;15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485" y="322901"/>
            <a:ext cx="4064273" cy="1311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160;p22" descr="Google Shape;160;p22"/>
          <p:cNvPicPr>
            <a:picLocks noChangeAspect="1"/>
          </p:cNvPicPr>
          <p:nvPr/>
        </p:nvPicPr>
        <p:blipFill>
          <a:blip r:embed="rId2">
            <a:extLst/>
          </a:blip>
          <a:srcRect l="6112" t="4207" r="0" b="23255"/>
          <a:stretch>
            <a:fillRect/>
          </a:stretch>
        </p:blipFill>
        <p:spPr>
          <a:xfrm>
            <a:off x="1133394" y="1061199"/>
            <a:ext cx="10375915" cy="533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Google Shape;161;p22" descr="Google Shape;161;p22"/>
          <p:cNvPicPr>
            <a:picLocks noChangeAspect="1"/>
          </p:cNvPicPr>
          <p:nvPr/>
        </p:nvPicPr>
        <p:blipFill>
          <a:blip r:embed="rId3">
            <a:extLst/>
          </a:blip>
          <a:srcRect l="1512" t="22480" r="1502" b="14402"/>
          <a:stretch>
            <a:fillRect/>
          </a:stretch>
        </p:blipFill>
        <p:spPr>
          <a:xfrm>
            <a:off x="1133426" y="6666405"/>
            <a:ext cx="5160614" cy="251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Google Shape;162;p22" descr="Google Shape;162;p22"/>
          <p:cNvPicPr>
            <a:picLocks noChangeAspect="1"/>
          </p:cNvPicPr>
          <p:nvPr/>
        </p:nvPicPr>
        <p:blipFill>
          <a:blip r:embed="rId4">
            <a:extLst/>
          </a:blip>
          <a:srcRect l="8753" t="12597" r="8744" b="12597"/>
          <a:stretch>
            <a:fillRect/>
          </a:stretch>
        </p:blipFill>
        <p:spPr>
          <a:xfrm>
            <a:off x="6570879" y="6666405"/>
            <a:ext cx="4938468" cy="2518956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Google Shape;163;p22"/>
          <p:cNvSpPr txBox="1"/>
          <p:nvPr>
            <p:ph type="body" sz="quarter" idx="4294967295"/>
          </p:nvPr>
        </p:nvSpPr>
        <p:spPr>
          <a:xfrm>
            <a:off x="1184655" y="10187578"/>
            <a:ext cx="22014690" cy="1295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None/>
              <a:defRPr b="1" sz="5600">
                <a:solidFill>
                  <a:srgbClr val="4DB6A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This slide can be used for photos of your design process </a:t>
            </a:r>
          </a:p>
        </p:txBody>
      </p:sp>
      <p:pic>
        <p:nvPicPr>
          <p:cNvPr id="232" name="Google Shape;165;p22" descr="Google Shape;165;p22"/>
          <p:cNvPicPr>
            <a:picLocks noChangeAspect="1"/>
          </p:cNvPicPr>
          <p:nvPr/>
        </p:nvPicPr>
        <p:blipFill>
          <a:blip r:embed="rId5">
            <a:extLst/>
          </a:blip>
          <a:srcRect l="8674" t="22204" r="33304" b="17225"/>
          <a:stretch>
            <a:fillRect/>
          </a:stretch>
        </p:blipFill>
        <p:spPr>
          <a:xfrm>
            <a:off x="13031945" y="1089800"/>
            <a:ext cx="10376001" cy="812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172;p23"/>
          <p:cNvSpPr txBox="1"/>
          <p:nvPr>
            <p:ph type="title"/>
          </p:nvPr>
        </p:nvSpPr>
        <p:spPr>
          <a:xfrm>
            <a:off x="1206500" y="1079500"/>
            <a:ext cx="7466232" cy="1433163"/>
          </a:xfrm>
          <a:prstGeom prst="rect">
            <a:avLst/>
          </a:prstGeom>
        </p:spPr>
        <p:txBody>
          <a:bodyPr/>
          <a:lstStyle>
            <a:lvl1pPr>
              <a:defRPr spc="-168" sz="8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Design Build</a:t>
            </a:r>
          </a:p>
        </p:txBody>
      </p:sp>
      <p:grpSp>
        <p:nvGrpSpPr>
          <p:cNvPr id="237" name="Google Shape;177;p23"/>
          <p:cNvGrpSpPr/>
          <p:nvPr/>
        </p:nvGrpSpPr>
        <p:grpSpPr>
          <a:xfrm>
            <a:off x="831199" y="3886200"/>
            <a:ext cx="7055202" cy="4394400"/>
            <a:chOff x="0" y="0"/>
            <a:chExt cx="7055200" cy="4394399"/>
          </a:xfrm>
        </p:grpSpPr>
        <p:sp>
          <p:nvSpPr>
            <p:cNvPr id="235" name="Rectangle"/>
            <p:cNvSpPr/>
            <p:nvPr/>
          </p:nvSpPr>
          <p:spPr>
            <a:xfrm>
              <a:off x="0" y="0"/>
              <a:ext cx="7055201" cy="4394400"/>
            </a:xfrm>
            <a:prstGeom prst="rect">
              <a:avLst/>
            </a:prstGeom>
            <a:solidFill>
              <a:srgbClr val="FFF2C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36" name="Use images to highlight the best features of your team’s Design Build"/>
            <p:cNvSpPr txBox="1"/>
            <p:nvPr/>
          </p:nvSpPr>
          <p:spPr>
            <a:xfrm>
              <a:off x="0" y="590690"/>
              <a:ext cx="7055201" cy="3213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>
                <a:defRPr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Use images to highlight the best features of your team’s Design Build</a:t>
              </a:r>
            </a:p>
          </p:txBody>
        </p:sp>
      </p:grpSp>
      <p:grpSp>
        <p:nvGrpSpPr>
          <p:cNvPr id="240" name="Google Shape;178;p23"/>
          <p:cNvGrpSpPr/>
          <p:nvPr/>
        </p:nvGrpSpPr>
        <p:grpSpPr>
          <a:xfrm>
            <a:off x="945532" y="8562246"/>
            <a:ext cx="6940802" cy="4753108"/>
            <a:chOff x="0" y="-107753"/>
            <a:chExt cx="6940800" cy="4753106"/>
          </a:xfrm>
        </p:grpSpPr>
        <p:sp>
          <p:nvSpPr>
            <p:cNvPr id="238" name="Rectangle"/>
            <p:cNvSpPr/>
            <p:nvPr/>
          </p:nvSpPr>
          <p:spPr>
            <a:xfrm>
              <a:off x="-1" y="-1"/>
              <a:ext cx="6940802" cy="45376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R="463973" algn="ctr" defTabSz="825500">
                <a:lnSpc>
                  <a:spcPct val="100000"/>
                </a:lnSpc>
                <a:spcBef>
                  <a:spcPts val="0"/>
                </a:spcBef>
                <a:defRPr b="1" sz="24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39" name="EXPLAIN HOW:…"/>
            <p:cNvSpPr txBox="1"/>
            <p:nvPr/>
          </p:nvSpPr>
          <p:spPr>
            <a:xfrm>
              <a:off x="-1" y="-107754"/>
              <a:ext cx="6940802" cy="475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/>
            <a:p>
              <a:pPr>
                <a:defRPr b="1" sz="28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EXPLAIN HOW:</a:t>
              </a:r>
            </a:p>
            <a:p>
              <a:pPr marL="959826" marR="463973" indent="-813776">
                <a:spcBef>
                  <a:spcPts val="2600"/>
                </a:spcBef>
                <a:buClr>
                  <a:srgbClr val="1155CC"/>
                </a:buClr>
                <a:buSzPts val="3400"/>
                <a:buFont typeface="Calibri"/>
                <a:buChar char="●"/>
                <a:defRPr sz="34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Design Build shows ingenuity and clever design. </a:t>
              </a:r>
            </a:p>
            <a:p>
              <a:pPr marL="959826" marR="463973" indent="-813776">
                <a:buClr>
                  <a:srgbClr val="1155CC"/>
                </a:buClr>
                <a:buSzPts val="3400"/>
                <a:buFont typeface="Calibri"/>
                <a:buChar char="●"/>
                <a:defRPr sz="34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It is fit for purpose and is solid and reliable. </a:t>
              </a:r>
            </a:p>
            <a:p>
              <a:pPr marL="959826" marR="463973" indent="-813776">
                <a:buClr>
                  <a:srgbClr val="1155CC"/>
                </a:buClr>
                <a:buSzPts val="3400"/>
                <a:buFont typeface="Calibri"/>
                <a:buChar char="●"/>
                <a:defRPr sz="34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It shows innovation.</a:t>
              </a:r>
            </a:p>
          </p:txBody>
        </p:sp>
      </p:grpSp>
      <p:pic>
        <p:nvPicPr>
          <p:cNvPr id="241" name="Google Shape;152;p21" descr="Google Shape;15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485" y="322901"/>
            <a:ext cx="4064273" cy="1311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90;p24"/>
          <p:cNvSpPr txBox="1"/>
          <p:nvPr>
            <p:ph type="body" sz="quarter" idx="4294967295"/>
          </p:nvPr>
        </p:nvSpPr>
        <p:spPr>
          <a:xfrm>
            <a:off x="1184655" y="10187578"/>
            <a:ext cx="22014690" cy="1295059"/>
          </a:xfrm>
          <a:prstGeom prst="rect">
            <a:avLst/>
          </a:prstGeom>
        </p:spPr>
        <p:txBody>
          <a:bodyPr/>
          <a:lstStyle>
            <a:lvl1pPr marL="0" indent="0" defTabSz="1926287">
              <a:lnSpc>
                <a:spcPct val="100000"/>
              </a:lnSpc>
              <a:spcBef>
                <a:spcPts val="3500"/>
              </a:spcBef>
              <a:buSzTx/>
              <a:buNone/>
              <a:defRPr b="1" sz="4424">
                <a:solidFill>
                  <a:srgbClr val="4DB6A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This slide can be used for photos of the best part of your design and what it does.</a:t>
            </a:r>
          </a:p>
        </p:txBody>
      </p:sp>
      <p:pic>
        <p:nvPicPr>
          <p:cNvPr id="244" name="Google Shape;160;p22" descr="Google Shape;160;p22"/>
          <p:cNvPicPr>
            <a:picLocks noChangeAspect="1"/>
          </p:cNvPicPr>
          <p:nvPr/>
        </p:nvPicPr>
        <p:blipFill>
          <a:blip r:embed="rId2">
            <a:extLst/>
          </a:blip>
          <a:srcRect l="6112" t="4207" r="0" b="23255"/>
          <a:stretch>
            <a:fillRect/>
          </a:stretch>
        </p:blipFill>
        <p:spPr>
          <a:xfrm>
            <a:off x="1133394" y="1061199"/>
            <a:ext cx="10375915" cy="533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Google Shape;161;p22" descr="Google Shape;161;p22"/>
          <p:cNvPicPr>
            <a:picLocks noChangeAspect="1"/>
          </p:cNvPicPr>
          <p:nvPr/>
        </p:nvPicPr>
        <p:blipFill>
          <a:blip r:embed="rId3">
            <a:extLst/>
          </a:blip>
          <a:srcRect l="1512" t="22480" r="1502" b="14402"/>
          <a:stretch>
            <a:fillRect/>
          </a:stretch>
        </p:blipFill>
        <p:spPr>
          <a:xfrm>
            <a:off x="1133426" y="6666405"/>
            <a:ext cx="5160614" cy="251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Google Shape;162;p22" descr="Google Shape;162;p22"/>
          <p:cNvPicPr>
            <a:picLocks noChangeAspect="1"/>
          </p:cNvPicPr>
          <p:nvPr/>
        </p:nvPicPr>
        <p:blipFill>
          <a:blip r:embed="rId4">
            <a:extLst/>
          </a:blip>
          <a:srcRect l="8753" t="12597" r="8744" b="12597"/>
          <a:stretch>
            <a:fillRect/>
          </a:stretch>
        </p:blipFill>
        <p:spPr>
          <a:xfrm>
            <a:off x="6570879" y="6666405"/>
            <a:ext cx="4938468" cy="2518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Google Shape;165;p22" descr="Google Shape;165;p22"/>
          <p:cNvPicPr>
            <a:picLocks noChangeAspect="1"/>
          </p:cNvPicPr>
          <p:nvPr/>
        </p:nvPicPr>
        <p:blipFill>
          <a:blip r:embed="rId5">
            <a:extLst/>
          </a:blip>
          <a:srcRect l="8674" t="22204" r="33304" b="17225"/>
          <a:stretch>
            <a:fillRect/>
          </a:stretch>
        </p:blipFill>
        <p:spPr>
          <a:xfrm>
            <a:off x="13176800" y="1089800"/>
            <a:ext cx="10376002" cy="812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199;p2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Programming</a:t>
            </a:r>
          </a:p>
        </p:txBody>
      </p:sp>
      <p:grpSp>
        <p:nvGrpSpPr>
          <p:cNvPr id="252" name="Group"/>
          <p:cNvGrpSpPr/>
          <p:nvPr/>
        </p:nvGrpSpPr>
        <p:grpSpPr>
          <a:xfrm>
            <a:off x="1106649" y="3031024"/>
            <a:ext cx="7753945" cy="4829621"/>
            <a:chOff x="0" y="0"/>
            <a:chExt cx="7753944" cy="4829619"/>
          </a:xfrm>
        </p:grpSpPr>
        <p:sp>
          <p:nvSpPr>
            <p:cNvPr id="250" name="Rectangle"/>
            <p:cNvSpPr/>
            <p:nvPr/>
          </p:nvSpPr>
          <p:spPr>
            <a:xfrm>
              <a:off x="0" y="0"/>
              <a:ext cx="7753945" cy="4829620"/>
            </a:xfrm>
            <a:prstGeom prst="rect">
              <a:avLst/>
            </a:prstGeom>
            <a:solidFill>
              <a:srgbClr val="FFF2C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51" name="Provide a sequence of images your code. Then use arrows and notes to explain how your code works and showcase your programming skills."/>
            <p:cNvSpPr txBox="1"/>
            <p:nvPr/>
          </p:nvSpPr>
          <p:spPr>
            <a:xfrm>
              <a:off x="55331" y="184033"/>
              <a:ext cx="7643283" cy="4461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>
                <a:defRPr sz="46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Provide a sequence of images your code. Then use arrows and notes to explain how your code works and showcase your programming skills.</a:t>
              </a:r>
            </a:p>
          </p:txBody>
        </p:sp>
      </p:grpSp>
      <p:grpSp>
        <p:nvGrpSpPr>
          <p:cNvPr id="255" name="Group"/>
          <p:cNvGrpSpPr/>
          <p:nvPr/>
        </p:nvGrpSpPr>
        <p:grpSpPr>
          <a:xfrm>
            <a:off x="1161980" y="8376509"/>
            <a:ext cx="7643283" cy="5022205"/>
            <a:chOff x="0" y="0"/>
            <a:chExt cx="7643281" cy="5022204"/>
          </a:xfrm>
        </p:grpSpPr>
        <p:sp>
          <p:nvSpPr>
            <p:cNvPr id="253" name="Rectangle"/>
            <p:cNvSpPr/>
            <p:nvPr/>
          </p:nvSpPr>
          <p:spPr>
            <a:xfrm>
              <a:off x="0" y="0"/>
              <a:ext cx="7643282" cy="5022205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R="502920"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4" name="EXPLAIN YOUR CODING SKILLS:…"/>
            <p:cNvSpPr txBox="1"/>
            <p:nvPr/>
          </p:nvSpPr>
          <p:spPr>
            <a:xfrm>
              <a:off x="204708" y="240931"/>
              <a:ext cx="7116772" cy="4540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/>
            <a:p>
              <a:pPr>
                <a:defRPr b="1" sz="32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EXPLAIN YOUR CODING SKILLS:</a:t>
              </a:r>
            </a:p>
            <a:p>
              <a:pPr marL="965200" marR="502920" indent="-812800">
                <a:spcBef>
                  <a:spcPts val="2600"/>
                </a:spcBef>
                <a:buClr>
                  <a:srgbClr val="1155CC"/>
                </a:buClr>
                <a:buSzPts val="3200"/>
                <a:buFont typeface="Calibri"/>
                <a:buChar char="●"/>
                <a:defRPr sz="32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Tell the judges why you made the choices you did with your code i.e. explain and justify your choices.</a:t>
              </a:r>
            </a:p>
            <a:p>
              <a:pPr marL="965200" marR="502920" indent="-812800">
                <a:buClr>
                  <a:srgbClr val="1155CC"/>
                </a:buClr>
                <a:buSzPts val="3200"/>
                <a:buFont typeface="Calibri"/>
                <a:buChar char="●"/>
                <a:defRPr sz="32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How It is reliable is your code, and does it work?</a:t>
              </a:r>
            </a:p>
          </p:txBody>
        </p:sp>
      </p:grpSp>
      <p:pic>
        <p:nvPicPr>
          <p:cNvPr id="256" name="Google Shape;152;p21" descr="Google Shape;15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485" y="335601"/>
            <a:ext cx="4064273" cy="1311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19;p26" descr="Google Shape;219;p26"/>
          <p:cNvPicPr>
            <a:picLocks noChangeAspect="1"/>
          </p:cNvPicPr>
          <p:nvPr/>
        </p:nvPicPr>
        <p:blipFill>
          <a:blip r:embed="rId2">
            <a:extLst/>
          </a:blip>
          <a:srcRect l="8674" t="22204" r="33304" b="17225"/>
          <a:stretch>
            <a:fillRect/>
          </a:stretch>
        </p:blipFill>
        <p:spPr>
          <a:xfrm>
            <a:off x="888229" y="3648912"/>
            <a:ext cx="10376002" cy="812420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Google Shape;221;p26"/>
          <p:cNvSpPr txBox="1"/>
          <p:nvPr/>
        </p:nvSpPr>
        <p:spPr>
          <a:xfrm>
            <a:off x="460200" y="1569485"/>
            <a:ext cx="6902683" cy="17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>
              <a:lnSpc>
                <a:spcPct val="115000"/>
              </a:lnSpc>
              <a:defRPr sz="3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More space to explain and annotate your code</a:t>
            </a:r>
          </a:p>
        </p:txBody>
      </p:sp>
      <p:pic>
        <p:nvPicPr>
          <p:cNvPr id="260" name="Google Shape;219;p26" descr="Google Shape;219;p26"/>
          <p:cNvPicPr>
            <a:picLocks noChangeAspect="1"/>
          </p:cNvPicPr>
          <p:nvPr/>
        </p:nvPicPr>
        <p:blipFill>
          <a:blip r:embed="rId2">
            <a:extLst/>
          </a:blip>
          <a:srcRect l="8674" t="22204" r="33304" b="17225"/>
          <a:stretch>
            <a:fillRect/>
          </a:stretch>
        </p:blipFill>
        <p:spPr>
          <a:xfrm>
            <a:off x="12651950" y="3648912"/>
            <a:ext cx="10376002" cy="812420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Programming Skills"/>
          <p:cNvSpPr txBox="1"/>
          <p:nvPr>
            <p:ph type="title" idx="4294967295"/>
          </p:nvPr>
        </p:nvSpPr>
        <p:spPr>
          <a:xfrm>
            <a:off x="554650" y="258652"/>
            <a:ext cx="7466233" cy="1433164"/>
          </a:xfrm>
          <a:prstGeom prst="rect">
            <a:avLst/>
          </a:prstGeom>
        </p:spPr>
        <p:txBody>
          <a:bodyPr/>
          <a:lstStyle>
            <a:lvl1pPr defTabSz="2218888">
              <a:defRPr spc="-152" sz="764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Programming Skills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26;p2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Project Management</a:t>
            </a:r>
          </a:p>
        </p:txBody>
      </p:sp>
      <p:grpSp>
        <p:nvGrpSpPr>
          <p:cNvPr id="266" name="Google Shape;231;p27"/>
          <p:cNvGrpSpPr/>
          <p:nvPr/>
        </p:nvGrpSpPr>
        <p:grpSpPr>
          <a:xfrm>
            <a:off x="831199" y="3886200"/>
            <a:ext cx="7055202" cy="4394400"/>
            <a:chOff x="0" y="0"/>
            <a:chExt cx="7055200" cy="4394399"/>
          </a:xfrm>
        </p:grpSpPr>
        <p:sp>
          <p:nvSpPr>
            <p:cNvPr id="264" name="Rectangle"/>
            <p:cNvSpPr/>
            <p:nvPr/>
          </p:nvSpPr>
          <p:spPr>
            <a:xfrm>
              <a:off x="0" y="0"/>
              <a:ext cx="7055201" cy="4394400"/>
            </a:xfrm>
            <a:prstGeom prst="rect">
              <a:avLst/>
            </a:prstGeom>
            <a:solidFill>
              <a:srgbClr val="FFF2C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65" name="Use images of your teamwork as evidence of your project management skills"/>
            <p:cNvSpPr txBox="1"/>
            <p:nvPr/>
          </p:nvSpPr>
          <p:spPr>
            <a:xfrm>
              <a:off x="0" y="590690"/>
              <a:ext cx="7055201" cy="3213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>
                <a:defRPr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Use images of your teamwork as evidence of your project management skills</a:t>
              </a:r>
            </a:p>
          </p:txBody>
        </p:sp>
      </p:grpSp>
      <p:grpSp>
        <p:nvGrpSpPr>
          <p:cNvPr id="269" name="Google Shape;232;p27"/>
          <p:cNvGrpSpPr/>
          <p:nvPr/>
        </p:nvGrpSpPr>
        <p:grpSpPr>
          <a:xfrm>
            <a:off x="945532" y="8670000"/>
            <a:ext cx="6940802" cy="4537601"/>
            <a:chOff x="0" y="0"/>
            <a:chExt cx="6940800" cy="4537600"/>
          </a:xfrm>
        </p:grpSpPr>
        <p:sp>
          <p:nvSpPr>
            <p:cNvPr id="267" name="Rectangle"/>
            <p:cNvSpPr/>
            <p:nvPr/>
          </p:nvSpPr>
          <p:spPr>
            <a:xfrm>
              <a:off x="-1" y="-1"/>
              <a:ext cx="6940802" cy="45376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R="502920"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8" name="EXPLAIN YOUR PROJECT MANAGEMENT SKILLS:…"/>
            <p:cNvSpPr txBox="1"/>
            <p:nvPr/>
          </p:nvSpPr>
          <p:spPr>
            <a:xfrm>
              <a:off x="-1" y="442156"/>
              <a:ext cx="6940802" cy="3653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/>
            <a:p>
              <a:pPr>
                <a:defRPr b="1" sz="32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EXPLAIN YOUR PROJECT MANAGEMENT SKILLS:</a:t>
              </a:r>
            </a:p>
            <a:p>
              <a:pPr marL="965200" marR="502920" indent="-812800">
                <a:spcBef>
                  <a:spcPts val="2600"/>
                </a:spcBef>
                <a:buClr>
                  <a:srgbClr val="1155CC"/>
                </a:buClr>
                <a:buSzPts val="3200"/>
                <a:buFont typeface="Calibri"/>
                <a:buChar char="●"/>
                <a:defRPr sz="32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Teamwork roles </a:t>
              </a:r>
            </a:p>
            <a:p>
              <a:pPr marL="965200" marR="502920" indent="-812800">
                <a:buClr>
                  <a:srgbClr val="1155CC"/>
                </a:buClr>
                <a:buSzPts val="3200"/>
                <a:buFont typeface="Calibri"/>
                <a:buChar char="●"/>
                <a:defRPr sz="32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Planning and scheduling of tasks</a:t>
              </a:r>
            </a:p>
          </p:txBody>
        </p:sp>
      </p:grpSp>
      <p:pic>
        <p:nvPicPr>
          <p:cNvPr id="270" name="Google Shape;152;p21" descr="Google Shape;15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485" y="322901"/>
            <a:ext cx="4064273" cy="1311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41;p28" descr="Google Shape;241;p28"/>
          <p:cNvPicPr>
            <a:picLocks noChangeAspect="1"/>
          </p:cNvPicPr>
          <p:nvPr/>
        </p:nvPicPr>
        <p:blipFill>
          <a:blip r:embed="rId2">
            <a:extLst/>
          </a:blip>
          <a:srcRect l="6111" t="4207" r="0" b="23255"/>
          <a:stretch>
            <a:fillRect/>
          </a:stretch>
        </p:blipFill>
        <p:spPr>
          <a:xfrm>
            <a:off x="1027383" y="5738109"/>
            <a:ext cx="10477587" cy="5330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Google Shape;152;p21" descr="Google Shape;152;p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08485" y="322901"/>
            <a:ext cx="4064273" cy="1311283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Google Shape;221;p26"/>
          <p:cNvSpPr txBox="1"/>
          <p:nvPr/>
        </p:nvSpPr>
        <p:spPr>
          <a:xfrm>
            <a:off x="387772" y="2017261"/>
            <a:ext cx="6902683" cy="26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>
              <a:lnSpc>
                <a:spcPct val="115000"/>
              </a:lnSpc>
              <a:defRPr sz="3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Space for photos showing your team working together or planning meeting sketch notes etc.</a:t>
            </a:r>
          </a:p>
        </p:txBody>
      </p:sp>
      <p:sp>
        <p:nvSpPr>
          <p:cNvPr id="275" name="Google Shape;238;p28"/>
          <p:cNvSpPr txBox="1"/>
          <p:nvPr>
            <p:ph type="ctrTitle"/>
          </p:nvPr>
        </p:nvSpPr>
        <p:spPr>
          <a:xfrm>
            <a:off x="627078" y="500078"/>
            <a:ext cx="8844973" cy="1729254"/>
          </a:xfrm>
          <a:prstGeom prst="rect">
            <a:avLst/>
          </a:prstGeom>
        </p:spPr>
        <p:txBody>
          <a:bodyPr anchor="t"/>
          <a:lstStyle>
            <a:lvl1pPr defTabSz="1487386">
              <a:defRPr spc="-141" sz="7076"/>
            </a:lvl1pPr>
          </a:lstStyle>
          <a:p>
            <a:pPr/>
            <a:r>
              <a:t>Project Management</a:t>
            </a:r>
          </a:p>
        </p:txBody>
      </p:sp>
      <p:pic>
        <p:nvPicPr>
          <p:cNvPr id="276" name="Google Shape;241;p28" descr="Google Shape;241;p28"/>
          <p:cNvPicPr>
            <a:picLocks noChangeAspect="1"/>
          </p:cNvPicPr>
          <p:nvPr/>
        </p:nvPicPr>
        <p:blipFill>
          <a:blip r:embed="rId2">
            <a:extLst/>
          </a:blip>
          <a:srcRect l="6111" t="4207" r="0" b="23255"/>
          <a:stretch>
            <a:fillRect/>
          </a:stretch>
        </p:blipFill>
        <p:spPr>
          <a:xfrm>
            <a:off x="13135387" y="7941370"/>
            <a:ext cx="10477588" cy="533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Google Shape;241;p28" descr="Google Shape;241;p28"/>
          <p:cNvPicPr>
            <a:picLocks noChangeAspect="1"/>
          </p:cNvPicPr>
          <p:nvPr/>
        </p:nvPicPr>
        <p:blipFill>
          <a:blip r:embed="rId2">
            <a:extLst/>
          </a:blip>
          <a:srcRect l="6111" t="4207" r="0" b="23255"/>
          <a:stretch>
            <a:fillRect/>
          </a:stretch>
        </p:blipFill>
        <p:spPr>
          <a:xfrm>
            <a:off x="13135387" y="2234075"/>
            <a:ext cx="10477588" cy="5330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21;p26"/>
          <p:cNvSpPr txBox="1"/>
          <p:nvPr/>
        </p:nvSpPr>
        <p:spPr>
          <a:xfrm>
            <a:off x="315344" y="108817"/>
            <a:ext cx="6902683" cy="1087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>
              <a:lnSpc>
                <a:spcPct val="115000"/>
              </a:lnSpc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Space for photos or videos</a:t>
            </a:r>
          </a:p>
        </p:txBody>
      </p:sp>
      <p:pic>
        <p:nvPicPr>
          <p:cNvPr id="280" name="Google Shape;160;p22" descr="Google Shape;160;p22"/>
          <p:cNvPicPr>
            <a:picLocks noChangeAspect="1"/>
          </p:cNvPicPr>
          <p:nvPr/>
        </p:nvPicPr>
        <p:blipFill>
          <a:blip r:embed="rId2">
            <a:extLst/>
          </a:blip>
          <a:srcRect l="6112" t="4207" r="0" b="23255"/>
          <a:stretch>
            <a:fillRect/>
          </a:stretch>
        </p:blipFill>
        <p:spPr>
          <a:xfrm>
            <a:off x="1133394" y="1471623"/>
            <a:ext cx="10375915" cy="533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Google Shape;165;p22" descr="Google Shape;165;p22"/>
          <p:cNvPicPr>
            <a:picLocks noChangeAspect="1"/>
          </p:cNvPicPr>
          <p:nvPr/>
        </p:nvPicPr>
        <p:blipFill>
          <a:blip r:embed="rId3">
            <a:extLst/>
          </a:blip>
          <a:srcRect l="8674" t="22204" r="33304" b="17225"/>
          <a:stretch>
            <a:fillRect/>
          </a:stretch>
        </p:blipFill>
        <p:spPr>
          <a:xfrm>
            <a:off x="12959517" y="2795984"/>
            <a:ext cx="10376002" cy="812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Google Shape;160;p22" descr="Google Shape;160;p22"/>
          <p:cNvPicPr>
            <a:picLocks noChangeAspect="1"/>
          </p:cNvPicPr>
          <p:nvPr/>
        </p:nvPicPr>
        <p:blipFill>
          <a:blip r:embed="rId2">
            <a:extLst/>
          </a:blip>
          <a:srcRect l="6112" t="4207" r="0" b="23255"/>
          <a:stretch>
            <a:fillRect/>
          </a:stretch>
        </p:blipFill>
        <p:spPr>
          <a:xfrm>
            <a:off x="1133394" y="7441126"/>
            <a:ext cx="10375915" cy="5330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58;p30"/>
          <p:cNvSpPr txBox="1"/>
          <p:nvPr>
            <p:ph type="ctrTitle"/>
          </p:nvPr>
        </p:nvSpPr>
        <p:spPr>
          <a:xfrm>
            <a:off x="602932" y="465533"/>
            <a:ext cx="7031537" cy="1905001"/>
          </a:xfrm>
          <a:prstGeom prst="rect">
            <a:avLst/>
          </a:prstGeom>
        </p:spPr>
        <p:txBody>
          <a:bodyPr/>
          <a:lstStyle/>
          <a:p>
            <a:pPr/>
            <a:r>
              <a:t>Checklist</a:t>
            </a:r>
          </a:p>
        </p:txBody>
      </p:sp>
      <p:sp>
        <p:nvSpPr>
          <p:cNvPr id="285" name="Google Shape;259;p30"/>
          <p:cNvSpPr txBox="1"/>
          <p:nvPr>
            <p:ph type="subTitle" sz="quarter" idx="1"/>
          </p:nvPr>
        </p:nvSpPr>
        <p:spPr>
          <a:xfrm>
            <a:off x="477065" y="3981035"/>
            <a:ext cx="10477501" cy="5753930"/>
          </a:xfrm>
          <a:prstGeom prst="rect">
            <a:avLst/>
          </a:prstGeom>
          <a:solidFill>
            <a:srgbClr val="B6D7A8"/>
          </a:solidFill>
        </p:spPr>
        <p:txBody>
          <a:bodyPr/>
          <a:lstStyle/>
          <a:p>
            <a:pPr defTabSz="478790">
              <a:lnSpc>
                <a:spcPct val="115000"/>
              </a:lnSpc>
              <a:defRPr sz="2784">
                <a:solidFill>
                  <a:srgbClr val="1155C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Before you submit your evidence, please check the following:</a:t>
            </a:r>
          </a:p>
          <a:p>
            <a:pPr defTabSz="478790">
              <a:lnSpc>
                <a:spcPct val="115000"/>
              </a:lnSpc>
              <a:defRPr sz="2784">
                <a:solidFill>
                  <a:srgbClr val="1155CC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78790">
              <a:lnSpc>
                <a:spcPct val="115000"/>
              </a:lnSpc>
              <a:defRPr sz="2784">
                <a:solidFill>
                  <a:srgbClr val="1155C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1 - Permissions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defTabSz="478790">
              <a:lnSpc>
                <a:spcPct val="115000"/>
              </a:lnSpc>
              <a:defRPr sz="2320">
                <a:solidFill>
                  <a:srgbClr val="1155CC"/>
                </a:solidFill>
              </a:defRPr>
            </a:pPr>
            <a:r>
              <a:t>Have you set permissions for your submitted work to be viewed by anyone?</a:t>
            </a:r>
          </a:p>
          <a:p>
            <a:pPr defTabSz="478790">
              <a:lnSpc>
                <a:spcPct val="115000"/>
              </a:lnSpc>
              <a:spcBef>
                <a:spcPts val="2400"/>
              </a:spcBef>
              <a:defRPr sz="2784">
                <a:solidFill>
                  <a:srgbClr val="1155C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2 - Learning Journal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defTabSz="478790">
              <a:lnSpc>
                <a:spcPct val="115000"/>
              </a:lnSpc>
              <a:defRPr sz="2320">
                <a:solidFill>
                  <a:srgbClr val="1155CC"/>
                </a:solidFill>
              </a:defRPr>
            </a:pPr>
            <a:r>
              <a:t>Have you told the judges everything you can about your design and project</a:t>
            </a:r>
            <a:endParaRPr sz="2784">
              <a:latin typeface="Open Sans"/>
              <a:ea typeface="Open Sans"/>
              <a:cs typeface="Open Sans"/>
              <a:sym typeface="Open Sans"/>
            </a:endParaRPr>
          </a:p>
          <a:p>
            <a:pPr defTabSz="478790">
              <a:lnSpc>
                <a:spcPct val="115000"/>
              </a:lnSpc>
              <a:spcBef>
                <a:spcPts val="2400"/>
              </a:spcBef>
              <a:defRPr sz="2784">
                <a:solidFill>
                  <a:srgbClr val="1155C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Checklist  3 - Video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defTabSz="478790">
              <a:lnSpc>
                <a:spcPct val="115000"/>
              </a:lnSpc>
              <a:defRPr sz="2320">
                <a:solidFill>
                  <a:srgbClr val="1155CC"/>
                </a:solidFill>
              </a:defRPr>
            </a:pPr>
            <a:r>
              <a:t>Have you uploaded the video of your completed challenge? </a:t>
            </a:r>
          </a:p>
        </p:txBody>
      </p:sp>
      <p:pic>
        <p:nvPicPr>
          <p:cNvPr id="286" name="Google Shape;261;p30" descr="Google Shape;261;p30"/>
          <p:cNvPicPr>
            <a:picLocks noChangeAspect="1"/>
          </p:cNvPicPr>
          <p:nvPr/>
        </p:nvPicPr>
        <p:blipFill>
          <a:blip r:embed="rId2">
            <a:extLst/>
          </a:blip>
          <a:srcRect l="6111" t="4207" r="0" b="23255"/>
          <a:stretch>
            <a:fillRect/>
          </a:stretch>
        </p:blipFill>
        <p:spPr>
          <a:xfrm>
            <a:off x="11956195" y="4192984"/>
            <a:ext cx="10477587" cy="533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Google Shape;152;p21" descr="Google Shape;152;p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08485" y="322901"/>
            <a:ext cx="4064273" cy="1311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66;p13"/>
          <p:cNvSpPr txBox="1"/>
          <p:nvPr>
            <p:ph type="ctrTitle"/>
          </p:nvPr>
        </p:nvSpPr>
        <p:spPr>
          <a:xfrm>
            <a:off x="167497" y="10744116"/>
            <a:ext cx="8397884" cy="1629312"/>
          </a:xfrm>
          <a:prstGeom prst="rect">
            <a:avLst/>
          </a:prstGeom>
        </p:spPr>
        <p:txBody>
          <a:bodyPr/>
          <a:lstStyle>
            <a:lvl1pPr>
              <a:defRPr i="1" spc="-159" sz="8000"/>
            </a:lvl1pPr>
          </a:lstStyle>
          <a:p>
            <a:pPr/>
            <a:r>
              <a:t>Your Team Name</a:t>
            </a:r>
          </a:p>
        </p:txBody>
      </p:sp>
      <p:sp>
        <p:nvSpPr>
          <p:cNvPr id="178" name="Google Shape;69;p13"/>
          <p:cNvSpPr txBox="1"/>
          <p:nvPr/>
        </p:nvSpPr>
        <p:spPr>
          <a:xfrm>
            <a:off x="238386" y="4221492"/>
            <a:ext cx="8256106" cy="6300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>
              <a:defRPr b="1" sz="10600"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Spike </a:t>
            </a:r>
          </a:p>
          <a:p>
            <a:pPr>
              <a:defRPr b="1" sz="10600">
                <a:latin typeface="PT Sans Narrow"/>
                <a:ea typeface="PT Sans Narrow"/>
                <a:cs typeface="PT Sans Narrow"/>
                <a:sym typeface="PT Sans Narrow"/>
              </a:defRPr>
            </a:pPr>
            <a:r>
              <a:t>Virtual Challenge</a:t>
            </a:r>
          </a:p>
        </p:txBody>
      </p:sp>
      <p:pic>
        <p:nvPicPr>
          <p:cNvPr id="179" name="Google Shape;152;p21" descr="Google Shape;15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145" y="547671"/>
            <a:ext cx="7330883" cy="2365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Google Shape;76;p14" descr="Google Shape;76;p14"/>
          <p:cNvPicPr>
            <a:picLocks noChangeAspect="1"/>
          </p:cNvPicPr>
          <p:nvPr/>
        </p:nvPicPr>
        <p:blipFill>
          <a:blip r:embed="rId3">
            <a:extLst/>
          </a:blip>
          <a:srcRect l="19070" t="9" r="4853" b="0"/>
          <a:stretch>
            <a:fillRect/>
          </a:stretch>
        </p:blipFill>
        <p:spPr>
          <a:xfrm>
            <a:off x="8715590" y="-21441"/>
            <a:ext cx="15700451" cy="137588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Google Shape;77;p14"/>
          <p:cNvSpPr txBox="1"/>
          <p:nvPr/>
        </p:nvSpPr>
        <p:spPr>
          <a:xfrm>
            <a:off x="18749657" y="407394"/>
            <a:ext cx="5057598" cy="33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/>
          <a:p>
            <a:pPr>
              <a:defRPr i="1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Replace this  image with an image of your team’s robot</a:t>
            </a:r>
            <a:r>
              <a:rPr sz="44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74;p14"/>
          <p:cNvSpPr txBox="1"/>
          <p:nvPr>
            <p:ph type="title"/>
          </p:nvPr>
        </p:nvSpPr>
        <p:spPr>
          <a:xfrm>
            <a:off x="602935" y="862216"/>
            <a:ext cx="7714649" cy="1433164"/>
          </a:xfrm>
          <a:prstGeom prst="rect">
            <a:avLst/>
          </a:prstGeom>
        </p:spPr>
        <p:txBody>
          <a:bodyPr/>
          <a:lstStyle/>
          <a:p>
            <a:pPr/>
            <a:r>
              <a:t>Team Name</a:t>
            </a:r>
          </a:p>
        </p:txBody>
      </p:sp>
      <p:sp>
        <p:nvSpPr>
          <p:cNvPr id="184" name="Google Shape;75;p14"/>
          <p:cNvSpPr txBox="1"/>
          <p:nvPr>
            <p:ph type="body" sz="quarter" idx="1"/>
          </p:nvPr>
        </p:nvSpPr>
        <p:spPr>
          <a:xfrm>
            <a:off x="513007" y="2993090"/>
            <a:ext cx="7894505" cy="8256012"/>
          </a:xfrm>
          <a:prstGeom prst="rect">
            <a:avLst/>
          </a:prstGeom>
        </p:spPr>
        <p:txBody>
          <a:bodyPr/>
          <a:lstStyle/>
          <a:p>
            <a:pPr marL="0" indent="0" defTabSz="2048204">
              <a:spcBef>
                <a:spcPts val="3700"/>
              </a:spcBef>
              <a:buSzTx/>
              <a:buNone/>
              <a:defRPr b="1"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School Name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indent="0" defTabSz="2048204">
              <a:spcBef>
                <a:spcPts val="3700"/>
              </a:spcBef>
              <a:buSzTx/>
              <a:buNone/>
              <a:defRPr sz="4200"/>
            </a:pP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indent="0" defTabSz="2048204">
              <a:spcBef>
                <a:spcPts val="3700"/>
              </a:spcBef>
              <a:buSzTx/>
              <a:buNone/>
              <a:defRPr b="1"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Team Members: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803148" indent="-685800" defTabSz="2048204">
              <a:spcBef>
                <a:spcPts val="3700"/>
              </a:spcBef>
              <a:defRPr b="1"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Name 1, school grade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803148" indent="-685800" defTabSz="2048204">
              <a:spcBef>
                <a:spcPts val="3700"/>
              </a:spcBef>
              <a:defRPr b="1"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Name 2, school grade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803148" indent="-685800" defTabSz="2048204">
              <a:spcBef>
                <a:spcPts val="3700"/>
              </a:spcBef>
              <a:defRPr b="1"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Name 3, school grade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803148" indent="-685800" defTabSz="2048204">
              <a:spcBef>
                <a:spcPts val="3700"/>
              </a:spcBef>
              <a:defRPr b="1"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Name 4, school grade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5" name="Google Shape;76;p14" descr="Google Shape;76;p14"/>
          <p:cNvPicPr>
            <a:picLocks noChangeAspect="1"/>
          </p:cNvPicPr>
          <p:nvPr/>
        </p:nvPicPr>
        <p:blipFill>
          <a:blip r:embed="rId2">
            <a:extLst/>
          </a:blip>
          <a:srcRect l="19070" t="8" r="4853" b="0"/>
          <a:stretch>
            <a:fillRect/>
          </a:stretch>
        </p:blipFill>
        <p:spPr>
          <a:xfrm>
            <a:off x="8732468" y="-1"/>
            <a:ext cx="15651536" cy="1371601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Google Shape;77;p14"/>
          <p:cNvSpPr txBox="1"/>
          <p:nvPr/>
        </p:nvSpPr>
        <p:spPr>
          <a:xfrm>
            <a:off x="18749657" y="407394"/>
            <a:ext cx="5057598" cy="33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>
            <a:lvl1pPr>
              <a:defRPr i="1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Replace this  image with an image of your team members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82;p15"/>
          <p:cNvSpPr txBox="1"/>
          <p:nvPr>
            <p:ph type="ctrTitle"/>
          </p:nvPr>
        </p:nvSpPr>
        <p:spPr>
          <a:xfrm>
            <a:off x="602932" y="327605"/>
            <a:ext cx="16827462" cy="1777361"/>
          </a:xfrm>
          <a:prstGeom prst="rect">
            <a:avLst/>
          </a:prstGeom>
        </p:spPr>
        <p:txBody>
          <a:bodyPr/>
          <a:lstStyle>
            <a:lvl1pPr defTabSz="2316421">
              <a:defRPr spc="-220" sz="11020"/>
            </a:lvl1pPr>
          </a:lstStyle>
          <a:p>
            <a:pPr/>
            <a:r>
              <a:t>Ideation</a:t>
            </a:r>
          </a:p>
        </p:txBody>
      </p:sp>
      <p:sp>
        <p:nvSpPr>
          <p:cNvPr id="189" name="Google Shape;83;p15"/>
          <p:cNvSpPr txBox="1"/>
          <p:nvPr>
            <p:ph type="subTitle" sz="half" idx="1"/>
          </p:nvPr>
        </p:nvSpPr>
        <p:spPr>
          <a:xfrm>
            <a:off x="940930" y="3143095"/>
            <a:ext cx="21971001" cy="5529778"/>
          </a:xfrm>
          <a:prstGeom prst="rect">
            <a:avLst/>
          </a:prstGeom>
        </p:spPr>
        <p:txBody>
          <a:bodyPr/>
          <a:lstStyle/>
          <a:p>
            <a:pPr defTabSz="693419">
              <a:defRPr sz="4619">
                <a:latin typeface="Helvetica"/>
                <a:ea typeface="Helvetica"/>
                <a:cs typeface="Helvetica"/>
                <a:sym typeface="Helvetica"/>
              </a:defRPr>
            </a:pPr>
            <a:r>
              <a:t>Project Overview</a:t>
            </a:r>
            <a:r>
              <a:rPr b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defTabSz="693419">
              <a:spcBef>
                <a:spcPts val="3500"/>
              </a:spcBef>
              <a:defRPr sz="4619"/>
            </a:pPr>
            <a:r>
              <a:t>What did you need to do? </a:t>
            </a:r>
          </a:p>
          <a:p>
            <a:pPr defTabSz="693419">
              <a:defRPr sz="4619"/>
            </a:pPr>
            <a:r>
              <a:t>What ideas did you consider to satisfy the brief?</a:t>
            </a:r>
          </a:p>
          <a:p>
            <a:pPr defTabSz="693419">
              <a:defRPr sz="4619"/>
            </a:pPr>
            <a:r>
              <a:t>How does your design capture “A Moment in Time”</a:t>
            </a:r>
          </a:p>
          <a:p>
            <a:pPr defTabSz="693419">
              <a:defRPr sz="4619"/>
            </a:pPr>
            <a:r>
              <a:t>Tell the judges about your ideas and plans. </a:t>
            </a:r>
          </a:p>
          <a:p>
            <a:pPr defTabSz="693419">
              <a:defRPr sz="4619"/>
            </a:pPr>
            <a:r>
              <a:t>Add photos and sketches.</a:t>
            </a:r>
          </a:p>
          <a:p>
            <a:pPr defTabSz="693419">
              <a:defRPr sz="4619"/>
            </a:pPr>
            <a:r>
              <a:t>Explain how your design is linked to “A Moment in Time”</a:t>
            </a:r>
          </a:p>
        </p:txBody>
      </p:sp>
      <p:pic>
        <p:nvPicPr>
          <p:cNvPr id="190" name="Google Shape;152;p21" descr="Google Shape;15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485" y="322901"/>
            <a:ext cx="4064273" cy="1311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90;p16"/>
          <p:cNvSpPr txBox="1"/>
          <p:nvPr>
            <p:ph type="title"/>
          </p:nvPr>
        </p:nvSpPr>
        <p:spPr>
          <a:xfrm>
            <a:off x="433934" y="351944"/>
            <a:ext cx="9161372" cy="2335804"/>
          </a:xfrm>
          <a:prstGeom prst="rect">
            <a:avLst/>
          </a:prstGeom>
        </p:spPr>
        <p:txBody>
          <a:bodyPr/>
          <a:lstStyle/>
          <a:p>
            <a:pPr/>
            <a:r>
              <a:t>Design Build</a:t>
            </a:r>
          </a:p>
        </p:txBody>
      </p:sp>
      <p:sp>
        <p:nvSpPr>
          <p:cNvPr id="193" name="Google Shape;99;p16"/>
          <p:cNvSpPr txBox="1"/>
          <p:nvPr/>
        </p:nvSpPr>
        <p:spPr>
          <a:xfrm>
            <a:off x="487315" y="3178405"/>
            <a:ext cx="12840766" cy="11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>
            <a:lvl1pPr>
              <a:defRPr b="1" i="1" sz="45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How does your design build fit the purpose?</a:t>
            </a:r>
          </a:p>
        </p:txBody>
      </p:sp>
      <p:pic>
        <p:nvPicPr>
          <p:cNvPr id="194" name="Google Shape;152;p21" descr="Google Shape;15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485" y="322901"/>
            <a:ext cx="4064273" cy="131128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Google Shape;126;p19"/>
          <p:cNvSpPr/>
          <p:nvPr/>
        </p:nvSpPr>
        <p:spPr>
          <a:xfrm>
            <a:off x="9491742" y="234818"/>
            <a:ext cx="2546799" cy="2570056"/>
          </a:xfrm>
          <a:prstGeom prst="ellipse">
            <a:avLst/>
          </a:prstGeom>
          <a:solidFill>
            <a:srgbClr val="00966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6" name="Google Shape;128;p19"/>
          <p:cNvSpPr txBox="1"/>
          <p:nvPr/>
        </p:nvSpPr>
        <p:spPr>
          <a:xfrm>
            <a:off x="9414815" y="506426"/>
            <a:ext cx="2677961" cy="164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</a:lstStyle>
          <a:p>
            <a:pPr/>
            <a:r>
              <a:t>Fit for Purpose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16;p18"/>
          <p:cNvSpPr txBox="1"/>
          <p:nvPr>
            <p:ph type="title"/>
          </p:nvPr>
        </p:nvSpPr>
        <p:spPr>
          <a:xfrm>
            <a:off x="240793" y="183409"/>
            <a:ext cx="8348822" cy="2456054"/>
          </a:xfrm>
          <a:prstGeom prst="rect">
            <a:avLst/>
          </a:prstGeom>
        </p:spPr>
        <p:txBody>
          <a:bodyPr/>
          <a:lstStyle>
            <a:lvl1pPr defTabSz="2413955">
              <a:defRPr spc="-229" sz="11484"/>
            </a:lvl1pPr>
          </a:lstStyle>
          <a:p>
            <a:pPr/>
            <a:r>
              <a:t>Design Build</a:t>
            </a:r>
          </a:p>
        </p:txBody>
      </p:sp>
      <p:sp>
        <p:nvSpPr>
          <p:cNvPr id="199" name="Google Shape;119;p18"/>
          <p:cNvSpPr txBox="1"/>
          <p:nvPr/>
        </p:nvSpPr>
        <p:spPr>
          <a:xfrm>
            <a:off x="337485" y="3256722"/>
            <a:ext cx="13334399" cy="12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>
            <a:lvl1pPr>
              <a:defRPr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How stable is your design build?</a:t>
            </a:r>
          </a:p>
        </p:txBody>
      </p:sp>
      <p:pic>
        <p:nvPicPr>
          <p:cNvPr id="200" name="Google Shape;152;p21" descr="Google Shape;15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485" y="322901"/>
            <a:ext cx="4064273" cy="131128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Google Shape;126;p19"/>
          <p:cNvSpPr/>
          <p:nvPr/>
        </p:nvSpPr>
        <p:spPr>
          <a:xfrm>
            <a:off x="9491742" y="126408"/>
            <a:ext cx="2546799" cy="2570056"/>
          </a:xfrm>
          <a:prstGeom prst="ellipse">
            <a:avLst/>
          </a:prstGeom>
          <a:solidFill>
            <a:srgbClr val="00966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2" name="Google Shape;128;p19"/>
          <p:cNvSpPr txBox="1"/>
          <p:nvPr/>
        </p:nvSpPr>
        <p:spPr>
          <a:xfrm>
            <a:off x="9426161" y="862835"/>
            <a:ext cx="2677961" cy="10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</a:lstStyle>
          <a:p>
            <a:pPr/>
            <a:r>
              <a:t>Stability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25;p19"/>
          <p:cNvSpPr txBox="1"/>
          <p:nvPr>
            <p:ph type="title"/>
          </p:nvPr>
        </p:nvSpPr>
        <p:spPr>
          <a:xfrm>
            <a:off x="264936" y="421754"/>
            <a:ext cx="8663068" cy="2410849"/>
          </a:xfrm>
          <a:prstGeom prst="rect">
            <a:avLst/>
          </a:prstGeom>
        </p:spPr>
        <p:txBody>
          <a:bodyPr/>
          <a:lstStyle/>
          <a:p>
            <a:pPr/>
            <a:r>
              <a:t>Design Build</a:t>
            </a:r>
          </a:p>
        </p:txBody>
      </p:sp>
      <p:sp>
        <p:nvSpPr>
          <p:cNvPr id="205" name="Google Shape;129;p19"/>
          <p:cNvSpPr txBox="1"/>
          <p:nvPr/>
        </p:nvSpPr>
        <p:spPr>
          <a:xfrm>
            <a:off x="246655" y="3566201"/>
            <a:ext cx="10761296" cy="12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>
            <a:lvl1pPr>
              <a:defRPr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How reliable is your design build?</a:t>
            </a:r>
          </a:p>
        </p:txBody>
      </p:sp>
      <p:pic>
        <p:nvPicPr>
          <p:cNvPr id="206" name="Google Shape;152;p21" descr="Google Shape;15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485" y="322901"/>
            <a:ext cx="4064273" cy="131128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Google Shape;126;p19"/>
          <p:cNvSpPr/>
          <p:nvPr/>
        </p:nvSpPr>
        <p:spPr>
          <a:xfrm>
            <a:off x="9491742" y="234818"/>
            <a:ext cx="2546799" cy="2570056"/>
          </a:xfrm>
          <a:prstGeom prst="ellipse">
            <a:avLst/>
          </a:prstGeom>
          <a:solidFill>
            <a:srgbClr val="00966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8" name="Google Shape;128;p19"/>
          <p:cNvSpPr txBox="1"/>
          <p:nvPr/>
        </p:nvSpPr>
        <p:spPr>
          <a:xfrm>
            <a:off x="9426161" y="971246"/>
            <a:ext cx="2677961" cy="10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</a:lstStyle>
          <a:p>
            <a:pPr/>
            <a:r>
              <a:t>Reliability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135;p20"/>
          <p:cNvSpPr txBox="1"/>
          <p:nvPr>
            <p:ph type="title"/>
          </p:nvPr>
        </p:nvSpPr>
        <p:spPr>
          <a:xfrm>
            <a:off x="216651" y="279005"/>
            <a:ext cx="8585753" cy="2094890"/>
          </a:xfrm>
          <a:prstGeom prst="rect">
            <a:avLst/>
          </a:prstGeom>
        </p:spPr>
        <p:txBody>
          <a:bodyPr/>
          <a:lstStyle/>
          <a:p>
            <a:pPr/>
            <a:r>
              <a:t>Design Build</a:t>
            </a:r>
          </a:p>
        </p:txBody>
      </p:sp>
      <p:sp>
        <p:nvSpPr>
          <p:cNvPr id="211" name="Google Shape;139;p20"/>
          <p:cNvSpPr txBox="1"/>
          <p:nvPr/>
        </p:nvSpPr>
        <p:spPr>
          <a:xfrm>
            <a:off x="228760" y="3185250"/>
            <a:ext cx="15531410" cy="12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>
            <a:lvl1pPr>
              <a:defRPr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What innovative ideas does your design build use?</a:t>
            </a:r>
          </a:p>
        </p:txBody>
      </p:sp>
      <p:pic>
        <p:nvPicPr>
          <p:cNvPr id="212" name="Google Shape;152;p21" descr="Google Shape;15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485" y="322901"/>
            <a:ext cx="4064273" cy="131128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Google Shape;126;p19"/>
          <p:cNvSpPr/>
          <p:nvPr/>
        </p:nvSpPr>
        <p:spPr>
          <a:xfrm>
            <a:off x="9491742" y="234818"/>
            <a:ext cx="2546799" cy="2570056"/>
          </a:xfrm>
          <a:prstGeom prst="ellipse">
            <a:avLst/>
          </a:prstGeom>
          <a:solidFill>
            <a:srgbClr val="00966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4" name="Google Shape;128;p19"/>
          <p:cNvSpPr txBox="1"/>
          <p:nvPr/>
        </p:nvSpPr>
        <p:spPr>
          <a:xfrm>
            <a:off x="9182740" y="971246"/>
            <a:ext cx="3164803" cy="10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</a:lstStyle>
          <a:p>
            <a:pPr/>
            <a:r>
              <a:t>Innovative</a:t>
            </a:r>
          </a:p>
        </p:txBody>
      </p:sp>
      <p:grpSp>
        <p:nvGrpSpPr>
          <p:cNvPr id="217" name="Google Shape;178;p23"/>
          <p:cNvGrpSpPr/>
          <p:nvPr/>
        </p:nvGrpSpPr>
        <p:grpSpPr>
          <a:xfrm>
            <a:off x="462681" y="4789826"/>
            <a:ext cx="6940801" cy="4753108"/>
            <a:chOff x="0" y="-107753"/>
            <a:chExt cx="6940800" cy="4753106"/>
          </a:xfrm>
        </p:grpSpPr>
        <p:sp>
          <p:nvSpPr>
            <p:cNvPr id="215" name="Rectangle"/>
            <p:cNvSpPr/>
            <p:nvPr/>
          </p:nvSpPr>
          <p:spPr>
            <a:xfrm>
              <a:off x="-1" y="-1"/>
              <a:ext cx="6940802" cy="45376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R="463973" algn="ctr" defTabSz="825500">
                <a:lnSpc>
                  <a:spcPct val="100000"/>
                </a:lnSpc>
                <a:spcBef>
                  <a:spcPts val="0"/>
                </a:spcBef>
                <a:defRPr b="1" sz="24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16" name="EXPLAIN HOW:…"/>
            <p:cNvSpPr txBox="1"/>
            <p:nvPr/>
          </p:nvSpPr>
          <p:spPr>
            <a:xfrm>
              <a:off x="-1" y="-107754"/>
              <a:ext cx="6940802" cy="475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/>
            <a:p>
              <a:pPr>
                <a:defRPr b="1" sz="28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EXPLAIN HOW:</a:t>
              </a:r>
            </a:p>
            <a:p>
              <a:pPr marL="959826" marR="463973" indent="-813776">
                <a:spcBef>
                  <a:spcPts val="2600"/>
                </a:spcBef>
                <a:buClr>
                  <a:srgbClr val="1155CC"/>
                </a:buClr>
                <a:buSzPts val="3400"/>
                <a:buFont typeface="Calibri"/>
                <a:buChar char="●"/>
                <a:defRPr sz="34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Design Build shows ingenuity and clever design. </a:t>
              </a:r>
            </a:p>
            <a:p>
              <a:pPr marL="959826" marR="463973" indent="-813776">
                <a:buClr>
                  <a:srgbClr val="1155CC"/>
                </a:buClr>
                <a:buSzPts val="3400"/>
                <a:buFont typeface="Calibri"/>
                <a:buChar char="●"/>
                <a:defRPr sz="34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It is fit for purpose and is solid and reliable. </a:t>
              </a:r>
            </a:p>
            <a:p>
              <a:pPr marL="959826" marR="463973" indent="-813776">
                <a:buClr>
                  <a:srgbClr val="1155CC"/>
                </a:buClr>
                <a:buSzPts val="3400"/>
                <a:buFont typeface="Calibri"/>
                <a:buChar char="●"/>
                <a:defRPr sz="340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It shows innovation.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145;p21"/>
          <p:cNvSpPr txBox="1"/>
          <p:nvPr>
            <p:ph type="title"/>
          </p:nvPr>
        </p:nvSpPr>
        <p:spPr>
          <a:xfrm>
            <a:off x="337367" y="355222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 spc="-148" sz="7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Evidence of Idea Development</a:t>
            </a:r>
          </a:p>
        </p:txBody>
      </p:sp>
      <p:grpSp>
        <p:nvGrpSpPr>
          <p:cNvPr id="222" name="Google Shape;150;p21"/>
          <p:cNvGrpSpPr/>
          <p:nvPr/>
        </p:nvGrpSpPr>
        <p:grpSpPr>
          <a:xfrm>
            <a:off x="710486" y="2654928"/>
            <a:ext cx="7055202" cy="4394401"/>
            <a:chOff x="0" y="0"/>
            <a:chExt cx="7055200" cy="4394399"/>
          </a:xfrm>
        </p:grpSpPr>
        <p:sp>
          <p:nvSpPr>
            <p:cNvPr id="220" name="Rectangle"/>
            <p:cNvSpPr/>
            <p:nvPr/>
          </p:nvSpPr>
          <p:spPr>
            <a:xfrm>
              <a:off x="0" y="0"/>
              <a:ext cx="7055201" cy="4394400"/>
            </a:xfrm>
            <a:prstGeom prst="rect">
              <a:avLst/>
            </a:prstGeom>
            <a:solidFill>
              <a:srgbClr val="FFF2C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21" name="Use images to show how your ideas progressed from your initial concept to your final project"/>
            <p:cNvSpPr txBox="1"/>
            <p:nvPr/>
          </p:nvSpPr>
          <p:spPr>
            <a:xfrm>
              <a:off x="0" y="259220"/>
              <a:ext cx="7055201" cy="387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>
                <a:defRPr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Use images to show how your ideas progressed from your initial concept to your final project</a:t>
              </a:r>
            </a:p>
          </p:txBody>
        </p:sp>
      </p:grpSp>
      <p:grpSp>
        <p:nvGrpSpPr>
          <p:cNvPr id="225" name="Google Shape;151;p21"/>
          <p:cNvGrpSpPr/>
          <p:nvPr/>
        </p:nvGrpSpPr>
        <p:grpSpPr>
          <a:xfrm>
            <a:off x="767686" y="7631869"/>
            <a:ext cx="6940802" cy="4537601"/>
            <a:chOff x="0" y="0"/>
            <a:chExt cx="6940800" cy="4537600"/>
          </a:xfrm>
        </p:grpSpPr>
        <p:sp>
          <p:nvSpPr>
            <p:cNvPr id="223" name="Rectangle"/>
            <p:cNvSpPr/>
            <p:nvPr/>
          </p:nvSpPr>
          <p:spPr>
            <a:xfrm>
              <a:off x="-1" y="-1"/>
              <a:ext cx="6940802" cy="45376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b="1" sz="2800"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24" name="Describe how your research and planning helped your team to make progress with your ideas."/>
            <p:cNvSpPr txBox="1"/>
            <p:nvPr/>
          </p:nvSpPr>
          <p:spPr>
            <a:xfrm>
              <a:off x="-1" y="330820"/>
              <a:ext cx="6940802" cy="387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>
                <a:defRPr>
                  <a:solidFill>
                    <a:srgbClr val="1155CC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Describe how your research and planning helped your team to make progress with your ideas.</a:t>
              </a:r>
            </a:p>
          </p:txBody>
        </p:sp>
      </p:grpSp>
      <p:pic>
        <p:nvPicPr>
          <p:cNvPr id="226" name="Google Shape;152;p21" descr="Google Shape;152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485" y="322901"/>
            <a:ext cx="4064273" cy="1311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